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749" r:id="rId5"/>
    <p:sldMasterId id="2147483747" r:id="rId6"/>
  </p:sldMasterIdLst>
  <p:notesMasterIdLst>
    <p:notesMasterId r:id="rId35"/>
  </p:notesMasterIdLst>
  <p:handoutMasterIdLst>
    <p:handoutMasterId r:id="rId36"/>
  </p:handoutMasterIdLst>
  <p:sldIdLst>
    <p:sldId id="257" r:id="rId7"/>
    <p:sldId id="349" r:id="rId8"/>
    <p:sldId id="395" r:id="rId9"/>
    <p:sldId id="386" r:id="rId10"/>
    <p:sldId id="379" r:id="rId11"/>
    <p:sldId id="383" r:id="rId12"/>
    <p:sldId id="394" r:id="rId13"/>
    <p:sldId id="388" r:id="rId14"/>
    <p:sldId id="389" r:id="rId15"/>
    <p:sldId id="390" r:id="rId16"/>
    <p:sldId id="391" r:id="rId17"/>
    <p:sldId id="392" r:id="rId18"/>
    <p:sldId id="393" r:id="rId19"/>
    <p:sldId id="381" r:id="rId20"/>
    <p:sldId id="366" r:id="rId21"/>
    <p:sldId id="372" r:id="rId22"/>
    <p:sldId id="376" r:id="rId23"/>
    <p:sldId id="367" r:id="rId24"/>
    <p:sldId id="375" r:id="rId25"/>
    <p:sldId id="378" r:id="rId26"/>
    <p:sldId id="324" r:id="rId27"/>
    <p:sldId id="302" r:id="rId28"/>
    <p:sldId id="305" r:id="rId29"/>
    <p:sldId id="307" r:id="rId30"/>
    <p:sldId id="309" r:id="rId31"/>
    <p:sldId id="347" r:id="rId32"/>
    <p:sldId id="384" r:id="rId33"/>
    <p:sldId id="334" r:id="rId34"/>
  </p:sldIdLst>
  <p:sldSz cx="10690225" cy="7561263"/>
  <p:notesSz cx="6797675" cy="9926638"/>
  <p:defaultTextStyle>
    <a:defPPr>
      <a:defRPr lang="cs-CZ"/>
    </a:defPPr>
    <a:lvl1pPr algn="l" defTabSz="581025" rtl="0" fontAlgn="base">
      <a:spcBef>
        <a:spcPct val="50000"/>
      </a:spcBef>
      <a:spcAft>
        <a:spcPct val="0"/>
      </a:spcAft>
      <a:buSzPct val="50000"/>
      <a:buFont typeface="Arial" panose="020B0604020202020204" pitchFamily="34" charset="0"/>
      <a:buChar char="•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288925" indent="293688" algn="l" defTabSz="581025" rtl="0" fontAlgn="base">
      <a:spcBef>
        <a:spcPct val="50000"/>
      </a:spcBef>
      <a:spcAft>
        <a:spcPct val="0"/>
      </a:spcAft>
      <a:buSzPct val="50000"/>
      <a:buFont typeface="Arial" panose="020B0604020202020204" pitchFamily="34" charset="0"/>
      <a:buChar char="•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581025" indent="585788" algn="l" defTabSz="581025" rtl="0" fontAlgn="base">
      <a:spcBef>
        <a:spcPct val="50000"/>
      </a:spcBef>
      <a:spcAft>
        <a:spcPct val="0"/>
      </a:spcAft>
      <a:buSzPct val="50000"/>
      <a:buFont typeface="Arial" panose="020B0604020202020204" pitchFamily="34" charset="0"/>
      <a:buChar char="•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873125" indent="877888" algn="l" defTabSz="581025" rtl="0" fontAlgn="base">
      <a:spcBef>
        <a:spcPct val="50000"/>
      </a:spcBef>
      <a:spcAft>
        <a:spcPct val="0"/>
      </a:spcAft>
      <a:buSzPct val="50000"/>
      <a:buFont typeface="Arial" panose="020B0604020202020204" pitchFamily="34" charset="0"/>
      <a:buChar char="•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165225" indent="1169988" algn="l" defTabSz="581025" rtl="0" fontAlgn="base">
      <a:spcBef>
        <a:spcPct val="50000"/>
      </a:spcBef>
      <a:spcAft>
        <a:spcPct val="0"/>
      </a:spcAft>
      <a:buSzPct val="50000"/>
      <a:buFont typeface="Arial" panose="020B0604020202020204" pitchFamily="34" charset="0"/>
      <a:buChar char="•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854A0"/>
    <a:srgbClr val="E3E0D3"/>
    <a:srgbClr val="4D4D4D"/>
    <a:srgbClr val="42BAD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7" autoAdjust="0"/>
    <p:restoredTop sz="94624" autoAdjust="0"/>
  </p:normalViewPr>
  <p:slideViewPr>
    <p:cSldViewPr>
      <p:cViewPr>
        <p:scale>
          <a:sx n="70" d="100"/>
          <a:sy n="70" d="100"/>
        </p:scale>
        <p:origin x="-1190" y="-134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iri.Zdarek\Desktop\THS%2015\Testy%20v%20Aj\Kopie%20-%20zakladni%20varianta_aj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>
        <c:manualLayout>
          <c:layoutTarget val="inner"/>
          <c:xMode val="edge"/>
          <c:yMode val="edge"/>
          <c:x val="7.4595150853668121E-2"/>
          <c:y val="6.5217391304347866E-2"/>
          <c:w val="0.6964939580572227"/>
          <c:h val="0.86663832781771843"/>
        </c:manualLayout>
      </c:layout>
      <c:scatterChart>
        <c:scatterStyle val="smoothMarker"/>
        <c:ser>
          <c:idx val="0"/>
          <c:order val="0"/>
          <c:tx>
            <c:v>Fluent Tw z UDF</c:v>
          </c:tx>
          <c:xVal>
            <c:numRef>
              <c:f>List2!$U$3:$U$120</c:f>
              <c:numCache>
                <c:formatCode>General</c:formatCode>
                <c:ptCount val="118"/>
                <c:pt idx="0">
                  <c:v>150639</c:v>
                </c:pt>
                <c:pt idx="1">
                  <c:v>150637</c:v>
                </c:pt>
                <c:pt idx="2">
                  <c:v>150634</c:v>
                </c:pt>
                <c:pt idx="3">
                  <c:v>150617</c:v>
                </c:pt>
                <c:pt idx="4">
                  <c:v>150600</c:v>
                </c:pt>
                <c:pt idx="5">
                  <c:v>150579</c:v>
                </c:pt>
                <c:pt idx="6">
                  <c:v>150556</c:v>
                </c:pt>
                <c:pt idx="7">
                  <c:v>150528</c:v>
                </c:pt>
                <c:pt idx="8">
                  <c:v>150508</c:v>
                </c:pt>
                <c:pt idx="9">
                  <c:v>150481</c:v>
                </c:pt>
                <c:pt idx="10">
                  <c:v>150476</c:v>
                </c:pt>
                <c:pt idx="11">
                  <c:v>150492</c:v>
                </c:pt>
                <c:pt idx="12">
                  <c:v>150538</c:v>
                </c:pt>
                <c:pt idx="13">
                  <c:v>150613</c:v>
                </c:pt>
                <c:pt idx="14">
                  <c:v>150728</c:v>
                </c:pt>
                <c:pt idx="15">
                  <c:v>150899</c:v>
                </c:pt>
                <c:pt idx="16">
                  <c:v>151140</c:v>
                </c:pt>
                <c:pt idx="17">
                  <c:v>151496</c:v>
                </c:pt>
                <c:pt idx="18">
                  <c:v>151998</c:v>
                </c:pt>
                <c:pt idx="19">
                  <c:v>152698</c:v>
                </c:pt>
                <c:pt idx="20">
                  <c:v>153653</c:v>
                </c:pt>
                <c:pt idx="21">
                  <c:v>154919</c:v>
                </c:pt>
                <c:pt idx="22">
                  <c:v>156466</c:v>
                </c:pt>
                <c:pt idx="23">
                  <c:v>158111</c:v>
                </c:pt>
                <c:pt idx="24">
                  <c:v>159699</c:v>
                </c:pt>
                <c:pt idx="25">
                  <c:v>161228</c:v>
                </c:pt>
                <c:pt idx="26">
                  <c:v>162545</c:v>
                </c:pt>
                <c:pt idx="27">
                  <c:v>163634</c:v>
                </c:pt>
                <c:pt idx="28">
                  <c:v>164448</c:v>
                </c:pt>
                <c:pt idx="29">
                  <c:v>165051</c:v>
                </c:pt>
                <c:pt idx="30">
                  <c:v>165502</c:v>
                </c:pt>
                <c:pt idx="31">
                  <c:v>165884</c:v>
                </c:pt>
                <c:pt idx="32">
                  <c:v>166261</c:v>
                </c:pt>
                <c:pt idx="33">
                  <c:v>166715</c:v>
                </c:pt>
                <c:pt idx="34">
                  <c:v>167315</c:v>
                </c:pt>
                <c:pt idx="35">
                  <c:v>168171</c:v>
                </c:pt>
                <c:pt idx="36">
                  <c:v>169428</c:v>
                </c:pt>
                <c:pt idx="37">
                  <c:v>171310</c:v>
                </c:pt>
                <c:pt idx="38">
                  <c:v>174179</c:v>
                </c:pt>
                <c:pt idx="39">
                  <c:v>178433</c:v>
                </c:pt>
                <c:pt idx="40">
                  <c:v>184333</c:v>
                </c:pt>
                <c:pt idx="41">
                  <c:v>191363</c:v>
                </c:pt>
                <c:pt idx="42">
                  <c:v>200759</c:v>
                </c:pt>
                <c:pt idx="43">
                  <c:v>213670</c:v>
                </c:pt>
                <c:pt idx="44">
                  <c:v>233864</c:v>
                </c:pt>
                <c:pt idx="45">
                  <c:v>341515</c:v>
                </c:pt>
                <c:pt idx="46">
                  <c:v>455462</c:v>
                </c:pt>
                <c:pt idx="47">
                  <c:v>532285</c:v>
                </c:pt>
                <c:pt idx="48">
                  <c:v>591092</c:v>
                </c:pt>
                <c:pt idx="49">
                  <c:v>597189</c:v>
                </c:pt>
                <c:pt idx="50">
                  <c:v>604873</c:v>
                </c:pt>
                <c:pt idx="51">
                  <c:v>628910</c:v>
                </c:pt>
                <c:pt idx="52">
                  <c:v>667511</c:v>
                </c:pt>
                <c:pt idx="53">
                  <c:v>643041</c:v>
                </c:pt>
                <c:pt idx="54">
                  <c:v>668357</c:v>
                </c:pt>
                <c:pt idx="55">
                  <c:v>673640</c:v>
                </c:pt>
                <c:pt idx="56">
                  <c:v>697030</c:v>
                </c:pt>
                <c:pt idx="57">
                  <c:v>725796</c:v>
                </c:pt>
                <c:pt idx="58">
                  <c:v>717396</c:v>
                </c:pt>
                <c:pt idx="59">
                  <c:v>724585</c:v>
                </c:pt>
                <c:pt idx="60">
                  <c:v>722726</c:v>
                </c:pt>
                <c:pt idx="61">
                  <c:v>709552</c:v>
                </c:pt>
                <c:pt idx="62">
                  <c:v>725058</c:v>
                </c:pt>
                <c:pt idx="63">
                  <c:v>729466</c:v>
                </c:pt>
                <c:pt idx="64">
                  <c:v>730742</c:v>
                </c:pt>
                <c:pt idx="65">
                  <c:v>727890</c:v>
                </c:pt>
                <c:pt idx="66">
                  <c:v>748405</c:v>
                </c:pt>
                <c:pt idx="67">
                  <c:v>742570</c:v>
                </c:pt>
                <c:pt idx="68">
                  <c:v>769704</c:v>
                </c:pt>
                <c:pt idx="69">
                  <c:v>784185</c:v>
                </c:pt>
                <c:pt idx="70">
                  <c:v>814957</c:v>
                </c:pt>
                <c:pt idx="71">
                  <c:v>828107</c:v>
                </c:pt>
                <c:pt idx="72">
                  <c:v>843526</c:v>
                </c:pt>
                <c:pt idx="73">
                  <c:v>860562</c:v>
                </c:pt>
                <c:pt idx="74">
                  <c:v>876473</c:v>
                </c:pt>
                <c:pt idx="75">
                  <c:v>894224</c:v>
                </c:pt>
                <c:pt idx="76">
                  <c:v>884717</c:v>
                </c:pt>
                <c:pt idx="77">
                  <c:v>889221</c:v>
                </c:pt>
                <c:pt idx="78">
                  <c:v>888866</c:v>
                </c:pt>
                <c:pt idx="79">
                  <c:v>912927</c:v>
                </c:pt>
                <c:pt idx="80">
                  <c:v>915105</c:v>
                </c:pt>
                <c:pt idx="81">
                  <c:v>917160</c:v>
                </c:pt>
                <c:pt idx="82">
                  <c:v>926912</c:v>
                </c:pt>
                <c:pt idx="83">
                  <c:v>878155</c:v>
                </c:pt>
                <c:pt idx="84">
                  <c:v>814138</c:v>
                </c:pt>
                <c:pt idx="85">
                  <c:v>779179</c:v>
                </c:pt>
                <c:pt idx="86">
                  <c:v>768759</c:v>
                </c:pt>
                <c:pt idx="87">
                  <c:v>755646</c:v>
                </c:pt>
                <c:pt idx="88">
                  <c:v>757664</c:v>
                </c:pt>
                <c:pt idx="89">
                  <c:v>723352</c:v>
                </c:pt>
                <c:pt idx="90">
                  <c:v>755000</c:v>
                </c:pt>
                <c:pt idx="91">
                  <c:v>754262</c:v>
                </c:pt>
                <c:pt idx="92">
                  <c:v>807324</c:v>
                </c:pt>
                <c:pt idx="93">
                  <c:v>821545</c:v>
                </c:pt>
                <c:pt idx="94">
                  <c:v>839490</c:v>
                </c:pt>
                <c:pt idx="95">
                  <c:v>771278</c:v>
                </c:pt>
                <c:pt idx="96">
                  <c:v>315384</c:v>
                </c:pt>
                <c:pt idx="97">
                  <c:v>217131</c:v>
                </c:pt>
                <c:pt idx="98">
                  <c:v>216733</c:v>
                </c:pt>
                <c:pt idx="99">
                  <c:v>218198</c:v>
                </c:pt>
                <c:pt idx="100">
                  <c:v>220839</c:v>
                </c:pt>
                <c:pt idx="101">
                  <c:v>261438</c:v>
                </c:pt>
                <c:pt idx="102">
                  <c:v>391987</c:v>
                </c:pt>
                <c:pt idx="103">
                  <c:v>525623</c:v>
                </c:pt>
                <c:pt idx="104">
                  <c:v>637858</c:v>
                </c:pt>
                <c:pt idx="105">
                  <c:v>721709</c:v>
                </c:pt>
                <c:pt idx="106">
                  <c:v>793045</c:v>
                </c:pt>
                <c:pt idx="107">
                  <c:v>867195</c:v>
                </c:pt>
                <c:pt idx="108">
                  <c:v>944074</c:v>
                </c:pt>
                <c:pt idx="109">
                  <c:v>1004280.0000000001</c:v>
                </c:pt>
                <c:pt idx="110">
                  <c:v>1036740</c:v>
                </c:pt>
                <c:pt idx="111">
                  <c:v>1055960</c:v>
                </c:pt>
                <c:pt idx="112">
                  <c:v>1058980</c:v>
                </c:pt>
                <c:pt idx="113">
                  <c:v>1042550.0000000001</c:v>
                </c:pt>
                <c:pt idx="114">
                  <c:v>998388</c:v>
                </c:pt>
                <c:pt idx="115">
                  <c:v>898453</c:v>
                </c:pt>
                <c:pt idx="116">
                  <c:v>690246</c:v>
                </c:pt>
                <c:pt idx="117">
                  <c:v>459027</c:v>
                </c:pt>
              </c:numCache>
            </c:numRef>
          </c:xVal>
          <c:yVal>
            <c:numRef>
              <c:f>List2!$T$3:$T$120</c:f>
              <c:numCache>
                <c:formatCode>General</c:formatCode>
                <c:ptCount val="118"/>
                <c:pt idx="0">
                  <c:v>3.0052999999999996E-2</c:v>
                </c:pt>
                <c:pt idx="1">
                  <c:v>3.0266999999999992E-2</c:v>
                </c:pt>
                <c:pt idx="2">
                  <c:v>3.069400000000002E-2</c:v>
                </c:pt>
                <c:pt idx="3">
                  <c:v>3.1334000000000022E-2</c:v>
                </c:pt>
                <c:pt idx="4">
                  <c:v>3.2188000000000015E-2</c:v>
                </c:pt>
                <c:pt idx="5">
                  <c:v>3.3256999999999981E-2</c:v>
                </c:pt>
                <c:pt idx="6">
                  <c:v>3.4540000000000001E-2</c:v>
                </c:pt>
                <c:pt idx="7">
                  <c:v>3.6037000000000034E-2</c:v>
                </c:pt>
                <c:pt idx="8">
                  <c:v>3.7751000000000007E-2</c:v>
                </c:pt>
                <c:pt idx="9">
                  <c:v>3.9680000000000028E-2</c:v>
                </c:pt>
                <c:pt idx="10">
                  <c:v>4.1826000000000016E-2</c:v>
                </c:pt>
                <c:pt idx="11">
                  <c:v>4.4189999999999993E-2</c:v>
                </c:pt>
                <c:pt idx="12">
                  <c:v>4.6770999999999993E-2</c:v>
                </c:pt>
                <c:pt idx="13">
                  <c:v>4.957300000000002E-2</c:v>
                </c:pt>
                <c:pt idx="14">
                  <c:v>5.259400000000005E-2</c:v>
                </c:pt>
                <c:pt idx="15">
                  <c:v>5.5837000000000046E-2</c:v>
                </c:pt>
                <c:pt idx="16">
                  <c:v>5.9302000000000063E-2</c:v>
                </c:pt>
                <c:pt idx="17">
                  <c:v>6.2991000000000047E-2</c:v>
                </c:pt>
                <c:pt idx="18">
                  <c:v>6.6904999999999992E-2</c:v>
                </c:pt>
                <c:pt idx="19">
                  <c:v>7.1044999999999997E-2</c:v>
                </c:pt>
                <c:pt idx="20">
                  <c:v>7.5414000000000037E-2</c:v>
                </c:pt>
                <c:pt idx="21">
                  <c:v>8.0012E-2</c:v>
                </c:pt>
                <c:pt idx="22">
                  <c:v>8.4842000000000042E-2</c:v>
                </c:pt>
                <c:pt idx="23">
                  <c:v>8.990400000000015E-2</c:v>
                </c:pt>
                <c:pt idx="24">
                  <c:v>9.5202000000000023E-2</c:v>
                </c:pt>
                <c:pt idx="25">
                  <c:v>0.10073799999999998</c:v>
                </c:pt>
                <c:pt idx="26">
                  <c:v>0.10651200000000002</c:v>
                </c:pt>
                <c:pt idx="27">
                  <c:v>0.11252799999999999</c:v>
                </c:pt>
                <c:pt idx="28">
                  <c:v>0.11878799999999999</c:v>
                </c:pt>
                <c:pt idx="29">
                  <c:v>0.12529499999999999</c:v>
                </c:pt>
                <c:pt idx="30">
                  <c:v>0.13205099999999997</c:v>
                </c:pt>
                <c:pt idx="31">
                  <c:v>0.13905830000000011</c:v>
                </c:pt>
                <c:pt idx="32">
                  <c:v>0.1463206</c:v>
                </c:pt>
                <c:pt idx="33">
                  <c:v>0.15384080000000014</c:v>
                </c:pt>
                <c:pt idx="34">
                  <c:v>0.1616218999999999</c:v>
                </c:pt>
                <c:pt idx="35">
                  <c:v>0.16966740000000016</c:v>
                </c:pt>
                <c:pt idx="36">
                  <c:v>0.17798069999999999</c:v>
                </c:pt>
                <c:pt idx="37">
                  <c:v>0.18656540000000024</c:v>
                </c:pt>
                <c:pt idx="38">
                  <c:v>0.19542550000000006</c:v>
                </c:pt>
                <c:pt idx="39">
                  <c:v>0.20456479999999999</c:v>
                </c:pt>
                <c:pt idx="40">
                  <c:v>0.21398750000000014</c:v>
                </c:pt>
                <c:pt idx="41">
                  <c:v>0.22369810000000004</c:v>
                </c:pt>
                <c:pt idx="42">
                  <c:v>0.23370115000000014</c:v>
                </c:pt>
                <c:pt idx="43">
                  <c:v>0.24400135000000012</c:v>
                </c:pt>
                <c:pt idx="44">
                  <c:v>0.25460370000000004</c:v>
                </c:pt>
                <c:pt idx="45">
                  <c:v>0.26551350000000001</c:v>
                </c:pt>
                <c:pt idx="46">
                  <c:v>0.27673609999999998</c:v>
                </c:pt>
                <c:pt idx="47">
                  <c:v>0.28827730000000001</c:v>
                </c:pt>
                <c:pt idx="48">
                  <c:v>0.30014290000000032</c:v>
                </c:pt>
                <c:pt idx="49">
                  <c:v>0.31233910000000026</c:v>
                </c:pt>
                <c:pt idx="50">
                  <c:v>0.32487250000000062</c:v>
                </c:pt>
                <c:pt idx="51">
                  <c:v>0.33775000000000033</c:v>
                </c:pt>
                <c:pt idx="52">
                  <c:v>0.35097800000000035</c:v>
                </c:pt>
                <c:pt idx="53">
                  <c:v>0.36456400000000028</c:v>
                </c:pt>
                <c:pt idx="54">
                  <c:v>0.37851600000000041</c:v>
                </c:pt>
                <c:pt idx="55">
                  <c:v>0.39284200000000041</c:v>
                </c:pt>
                <c:pt idx="56">
                  <c:v>0.40755000000000002</c:v>
                </c:pt>
                <c:pt idx="57">
                  <c:v>0.422649</c:v>
                </c:pt>
                <c:pt idx="58">
                  <c:v>0.43814600000000026</c:v>
                </c:pt>
                <c:pt idx="59">
                  <c:v>0.45405300000000004</c:v>
                </c:pt>
                <c:pt idx="60">
                  <c:v>0.47037700000000032</c:v>
                </c:pt>
                <c:pt idx="61">
                  <c:v>0.48712900000000031</c:v>
                </c:pt>
                <c:pt idx="62">
                  <c:v>0.50431899999999918</c:v>
                </c:pt>
                <c:pt idx="63">
                  <c:v>0.521957</c:v>
                </c:pt>
                <c:pt idx="64">
                  <c:v>0.54005300000000001</c:v>
                </c:pt>
                <c:pt idx="65">
                  <c:v>0.55861899999999998</c:v>
                </c:pt>
                <c:pt idx="66">
                  <c:v>0.57766499999999998</c:v>
                </c:pt>
                <c:pt idx="67">
                  <c:v>0.59720199999999968</c:v>
                </c:pt>
                <c:pt idx="68">
                  <c:v>0.61724000000000057</c:v>
                </c:pt>
                <c:pt idx="69">
                  <c:v>0.63779000000000086</c:v>
                </c:pt>
                <c:pt idx="70">
                  <c:v>0.65886200000000061</c:v>
                </c:pt>
                <c:pt idx="71">
                  <c:v>0.68046599999999968</c:v>
                </c:pt>
                <c:pt idx="72">
                  <c:v>0.70261099999999999</c:v>
                </c:pt>
                <c:pt idx="73">
                  <c:v>0.7253039999999995</c:v>
                </c:pt>
                <c:pt idx="74">
                  <c:v>0.748552</c:v>
                </c:pt>
                <c:pt idx="75">
                  <c:v>0.77235999999999971</c:v>
                </c:pt>
                <c:pt idx="76">
                  <c:v>0.79672999999999994</c:v>
                </c:pt>
                <c:pt idx="77">
                  <c:v>0.82166300000000003</c:v>
                </c:pt>
                <c:pt idx="78">
                  <c:v>0.84715499999999999</c:v>
                </c:pt>
                <c:pt idx="79">
                  <c:v>0.87320100000000056</c:v>
                </c:pt>
                <c:pt idx="80">
                  <c:v>0.89978700000000023</c:v>
                </c:pt>
                <c:pt idx="81">
                  <c:v>0.92689999999999995</c:v>
                </c:pt>
                <c:pt idx="82">
                  <c:v>0.95451699999999917</c:v>
                </c:pt>
                <c:pt idx="83">
                  <c:v>0.98260999999999998</c:v>
                </c:pt>
                <c:pt idx="84">
                  <c:v>1.0111459999999999</c:v>
                </c:pt>
                <c:pt idx="85">
                  <c:v>1.0400830000000001</c:v>
                </c:pt>
                <c:pt idx="86">
                  <c:v>1.069375</c:v>
                </c:pt>
                <c:pt idx="87">
                  <c:v>1.098967</c:v>
                </c:pt>
                <c:pt idx="88">
                  <c:v>1.1288</c:v>
                </c:pt>
                <c:pt idx="89">
                  <c:v>1.158809</c:v>
                </c:pt>
                <c:pt idx="90">
                  <c:v>1.1889239999999999</c:v>
                </c:pt>
                <c:pt idx="91">
                  <c:v>1.2185700000000002</c:v>
                </c:pt>
                <c:pt idx="92">
                  <c:v>1.247709999999999</c:v>
                </c:pt>
                <c:pt idx="93">
                  <c:v>1.2665999999999988</c:v>
                </c:pt>
                <c:pt idx="94">
                  <c:v>1.2745199999999999</c:v>
                </c:pt>
                <c:pt idx="95">
                  <c:v>1.2811199999999998</c:v>
                </c:pt>
                <c:pt idx="96">
                  <c:v>1.2866199999999999</c:v>
                </c:pt>
                <c:pt idx="97">
                  <c:v>1.2916199999999998</c:v>
                </c:pt>
                <c:pt idx="98">
                  <c:v>1.2971199999999998</c:v>
                </c:pt>
                <c:pt idx="99">
                  <c:v>1.3037199999999998</c:v>
                </c:pt>
                <c:pt idx="100">
                  <c:v>1.311639999999999</c:v>
                </c:pt>
                <c:pt idx="101">
                  <c:v>1.3308199999999999</c:v>
                </c:pt>
                <c:pt idx="102">
                  <c:v>1.3605399999999999</c:v>
                </c:pt>
                <c:pt idx="103">
                  <c:v>1.3902600000000001</c:v>
                </c:pt>
                <c:pt idx="104">
                  <c:v>1.4199699999999984</c:v>
                </c:pt>
                <c:pt idx="105">
                  <c:v>1.4496899999999988</c:v>
                </c:pt>
                <c:pt idx="106">
                  <c:v>1.479409999999999</c:v>
                </c:pt>
                <c:pt idx="107">
                  <c:v>1.5091299999999988</c:v>
                </c:pt>
                <c:pt idx="108">
                  <c:v>1.5388500000000001</c:v>
                </c:pt>
                <c:pt idx="109">
                  <c:v>1.56446</c:v>
                </c:pt>
                <c:pt idx="110">
                  <c:v>1.58416</c:v>
                </c:pt>
                <c:pt idx="111">
                  <c:v>1.60059</c:v>
                </c:pt>
                <c:pt idx="112">
                  <c:v>1.6142699999999999</c:v>
                </c:pt>
                <c:pt idx="113">
                  <c:v>1.62568</c:v>
                </c:pt>
                <c:pt idx="114">
                  <c:v>1.6351800000000001</c:v>
                </c:pt>
                <c:pt idx="115">
                  <c:v>1.6431</c:v>
                </c:pt>
                <c:pt idx="116">
                  <c:v>1.6497000000000002</c:v>
                </c:pt>
                <c:pt idx="117">
                  <c:v>1.6551999999999998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26F8-4D0F-8D24-C2015D2BC377}"/>
            </c:ext>
          </c:extLst>
        </c:ser>
        <c:ser>
          <c:idx val="1"/>
          <c:order val="1"/>
          <c:tx>
            <c:v>CHF</c:v>
          </c:tx>
          <c:xVal>
            <c:numRef>
              <c:f>List2!$J$2:$J$9</c:f>
              <c:numCache>
                <c:formatCode>General</c:formatCode>
                <c:ptCount val="8"/>
                <c:pt idx="0">
                  <c:v>444000</c:v>
                </c:pt>
                <c:pt idx="1">
                  <c:v>670800</c:v>
                </c:pt>
                <c:pt idx="2">
                  <c:v>962500</c:v>
                </c:pt>
                <c:pt idx="3">
                  <c:v>1123000</c:v>
                </c:pt>
                <c:pt idx="4">
                  <c:v>1123000</c:v>
                </c:pt>
                <c:pt idx="5">
                  <c:v>1123000</c:v>
                </c:pt>
                <c:pt idx="6">
                  <c:v>1123000</c:v>
                </c:pt>
                <c:pt idx="7">
                  <c:v>1123000</c:v>
                </c:pt>
              </c:numCache>
            </c:numRef>
          </c:xVal>
          <c:yVal>
            <c:numRef>
              <c:f>List2!$H$2:$H$9</c:f>
              <c:numCache>
                <c:formatCode>General</c:formatCode>
                <c:ptCount val="8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1.1919999999999988</c:v>
                </c:pt>
                <c:pt idx="4">
                  <c:v>1.5</c:v>
                </c:pt>
                <c:pt idx="5">
                  <c:v>2</c:v>
                </c:pt>
                <c:pt idx="6">
                  <c:v>2.5</c:v>
                </c:pt>
                <c:pt idx="7">
                  <c:v>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26F8-4D0F-8D24-C2015D2BC377}"/>
            </c:ext>
          </c:extLst>
        </c:ser>
        <c:dLbls/>
        <c:axId val="106886656"/>
        <c:axId val="106888576"/>
      </c:scatterChart>
      <c:scatterChart>
        <c:scatterStyle val="lineMarker"/>
        <c:ser>
          <c:idx val="3"/>
          <c:order val="2"/>
          <c:tx>
            <c:v>average heat flux THS-15</c:v>
          </c:tx>
          <c:marker>
            <c:symbol val="none"/>
          </c:marker>
          <c:xVal>
            <c:numRef>
              <c:f>List1!$S$2:$S$75</c:f>
              <c:numCache>
                <c:formatCode>General</c:formatCode>
                <c:ptCount val="74"/>
                <c:pt idx="0">
                  <c:v>23627.366441701051</c:v>
                </c:pt>
                <c:pt idx="1">
                  <c:v>23627.366441701051</c:v>
                </c:pt>
                <c:pt idx="2">
                  <c:v>0</c:v>
                </c:pt>
                <c:pt idx="3">
                  <c:v>0</c:v>
                </c:pt>
                <c:pt idx="4">
                  <c:v>67204.389632868057</c:v>
                </c:pt>
                <c:pt idx="5">
                  <c:v>67204.389632868057</c:v>
                </c:pt>
                <c:pt idx="6">
                  <c:v>0</c:v>
                </c:pt>
                <c:pt idx="7">
                  <c:v>0</c:v>
                </c:pt>
                <c:pt idx="8">
                  <c:v>135833.26470764328</c:v>
                </c:pt>
                <c:pt idx="9">
                  <c:v>135833.26470764328</c:v>
                </c:pt>
                <c:pt idx="10">
                  <c:v>0</c:v>
                </c:pt>
                <c:pt idx="11">
                  <c:v>0</c:v>
                </c:pt>
                <c:pt idx="12">
                  <c:v>444692.65655279323</c:v>
                </c:pt>
                <c:pt idx="13">
                  <c:v>444692.65655279323</c:v>
                </c:pt>
                <c:pt idx="14">
                  <c:v>0</c:v>
                </c:pt>
                <c:pt idx="15">
                  <c:v>0</c:v>
                </c:pt>
                <c:pt idx="16">
                  <c:v>595648.6336865807</c:v>
                </c:pt>
                <c:pt idx="17">
                  <c:v>595648.6336865807</c:v>
                </c:pt>
                <c:pt idx="18">
                  <c:v>0</c:v>
                </c:pt>
                <c:pt idx="19">
                  <c:v>0</c:v>
                </c:pt>
                <c:pt idx="20">
                  <c:v>716239.26043536933</c:v>
                </c:pt>
                <c:pt idx="21">
                  <c:v>716239.26043536933</c:v>
                </c:pt>
                <c:pt idx="22">
                  <c:v>0</c:v>
                </c:pt>
                <c:pt idx="23">
                  <c:v>0</c:v>
                </c:pt>
                <c:pt idx="24">
                  <c:v>847729.60129619273</c:v>
                </c:pt>
                <c:pt idx="25">
                  <c:v>847729.60129619273</c:v>
                </c:pt>
                <c:pt idx="26">
                  <c:v>0</c:v>
                </c:pt>
                <c:pt idx="27">
                  <c:v>0</c:v>
                </c:pt>
                <c:pt idx="28">
                  <c:v>893747.41048717243</c:v>
                </c:pt>
                <c:pt idx="29">
                  <c:v>893747.41048717243</c:v>
                </c:pt>
                <c:pt idx="30">
                  <c:v>0</c:v>
                </c:pt>
                <c:pt idx="31">
                  <c:v>0</c:v>
                </c:pt>
                <c:pt idx="32">
                  <c:v>938300.69197807275</c:v>
                </c:pt>
                <c:pt idx="33">
                  <c:v>938300.69197807275</c:v>
                </c:pt>
                <c:pt idx="34">
                  <c:v>0</c:v>
                </c:pt>
                <c:pt idx="35">
                  <c:v>0</c:v>
                </c:pt>
                <c:pt idx="36">
                  <c:v>833915.89954266394</c:v>
                </c:pt>
                <c:pt idx="37">
                  <c:v>833915.89954266394</c:v>
                </c:pt>
                <c:pt idx="38">
                  <c:v>0</c:v>
                </c:pt>
                <c:pt idx="39">
                  <c:v>0</c:v>
                </c:pt>
                <c:pt idx="40">
                  <c:v>793928.64673226047</c:v>
                </c:pt>
                <c:pt idx="41">
                  <c:v>793928.64673226047</c:v>
                </c:pt>
                <c:pt idx="42">
                  <c:v>0</c:v>
                </c:pt>
                <c:pt idx="43">
                  <c:v>0</c:v>
                </c:pt>
                <c:pt idx="44">
                  <c:v>784619.40235908632</c:v>
                </c:pt>
                <c:pt idx="45">
                  <c:v>784619.40235908632</c:v>
                </c:pt>
                <c:pt idx="46">
                  <c:v>0</c:v>
                </c:pt>
                <c:pt idx="47">
                  <c:v>0</c:v>
                </c:pt>
                <c:pt idx="48">
                  <c:v>486504.79817566293</c:v>
                </c:pt>
                <c:pt idx="49">
                  <c:v>486504.79817566293</c:v>
                </c:pt>
                <c:pt idx="50">
                  <c:v>0</c:v>
                </c:pt>
                <c:pt idx="51">
                  <c:v>0</c:v>
                </c:pt>
                <c:pt idx="52">
                  <c:v>759589.18669775431</c:v>
                </c:pt>
                <c:pt idx="53">
                  <c:v>759589.18669775431</c:v>
                </c:pt>
                <c:pt idx="54">
                  <c:v>0</c:v>
                </c:pt>
                <c:pt idx="55">
                  <c:v>0</c:v>
                </c:pt>
                <c:pt idx="56">
                  <c:v>1021268.5707743159</c:v>
                </c:pt>
                <c:pt idx="57">
                  <c:v>1021268.5707743159</c:v>
                </c:pt>
                <c:pt idx="58">
                  <c:v>0</c:v>
                </c:pt>
                <c:pt idx="59">
                  <c:v>0</c:v>
                </c:pt>
                <c:pt idx="60">
                  <c:v>35705.46309515035</c:v>
                </c:pt>
                <c:pt idx="61">
                  <c:v>35705.46309515035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</c:numCache>
            </c:numRef>
          </c:xVal>
          <c:yVal>
            <c:numRef>
              <c:f>List1!$X$2:$X$75</c:f>
              <c:numCache>
                <c:formatCode>General</c:formatCode>
                <c:ptCount val="74"/>
                <c:pt idx="0">
                  <c:v>0</c:v>
                </c:pt>
                <c:pt idx="1">
                  <c:v>5.9060441809103775E-2</c:v>
                </c:pt>
                <c:pt idx="2">
                  <c:v>5.9060441809103775E-2</c:v>
                </c:pt>
                <c:pt idx="3">
                  <c:v>5.9911612789858036E-2</c:v>
                </c:pt>
                <c:pt idx="4">
                  <c:v>5.9911612789858036E-2</c:v>
                </c:pt>
                <c:pt idx="5">
                  <c:v>0.17489795694713287</c:v>
                </c:pt>
                <c:pt idx="6">
                  <c:v>0.17489795694713287</c:v>
                </c:pt>
                <c:pt idx="7">
                  <c:v>0.17540247142626569</c:v>
                </c:pt>
                <c:pt idx="8">
                  <c:v>0.17540247142626569</c:v>
                </c:pt>
                <c:pt idx="9">
                  <c:v>0.27143269023941635</c:v>
                </c:pt>
                <c:pt idx="10">
                  <c:v>0.27143269023941635</c:v>
                </c:pt>
                <c:pt idx="11">
                  <c:v>0.27340103999000986</c:v>
                </c:pt>
                <c:pt idx="12">
                  <c:v>0.27340103999000986</c:v>
                </c:pt>
                <c:pt idx="13">
                  <c:v>0.41999748117319358</c:v>
                </c:pt>
                <c:pt idx="14">
                  <c:v>0.41999748117319358</c:v>
                </c:pt>
                <c:pt idx="15">
                  <c:v>0.42257909628416646</c:v>
                </c:pt>
                <c:pt idx="16">
                  <c:v>0.42257909628416646</c:v>
                </c:pt>
                <c:pt idx="17">
                  <c:v>0.56894399987390887</c:v>
                </c:pt>
                <c:pt idx="18">
                  <c:v>0.56894399987390887</c:v>
                </c:pt>
                <c:pt idx="19">
                  <c:v>0.57221394515995905</c:v>
                </c:pt>
                <c:pt idx="20">
                  <c:v>0.57221394515995905</c:v>
                </c:pt>
                <c:pt idx="21">
                  <c:v>0.70138934809385689</c:v>
                </c:pt>
                <c:pt idx="22">
                  <c:v>0.70138934809385689</c:v>
                </c:pt>
                <c:pt idx="23">
                  <c:v>0.70531035222474969</c:v>
                </c:pt>
                <c:pt idx="24">
                  <c:v>0.70531035222474969</c:v>
                </c:pt>
                <c:pt idx="25">
                  <c:v>0.78968510436389638</c:v>
                </c:pt>
                <c:pt idx="26">
                  <c:v>0.78968510436389638</c:v>
                </c:pt>
                <c:pt idx="27">
                  <c:v>0.79368521489806942</c:v>
                </c:pt>
                <c:pt idx="28">
                  <c:v>0.79368521489806942</c:v>
                </c:pt>
                <c:pt idx="29">
                  <c:v>0.88768962030974186</c:v>
                </c:pt>
                <c:pt idx="30">
                  <c:v>0.88768962030974186</c:v>
                </c:pt>
                <c:pt idx="31">
                  <c:v>0.89221491014093968</c:v>
                </c:pt>
                <c:pt idx="32">
                  <c:v>0.89221491014093968</c:v>
                </c:pt>
                <c:pt idx="33">
                  <c:v>0.97453217671568937</c:v>
                </c:pt>
                <c:pt idx="34">
                  <c:v>0.97453217671568937</c:v>
                </c:pt>
                <c:pt idx="35">
                  <c:v>0.97916667148462833</c:v>
                </c:pt>
                <c:pt idx="36">
                  <c:v>0.97916667148462833</c:v>
                </c:pt>
                <c:pt idx="37">
                  <c:v>1.0675524153890146</c:v>
                </c:pt>
                <c:pt idx="38">
                  <c:v>1.0675524153890146</c:v>
                </c:pt>
                <c:pt idx="39">
                  <c:v>1.0724678576139348</c:v>
                </c:pt>
                <c:pt idx="40">
                  <c:v>1.0724678576139348</c:v>
                </c:pt>
                <c:pt idx="41">
                  <c:v>1.1526124248373939</c:v>
                </c:pt>
                <c:pt idx="42">
                  <c:v>1.1526124248373939</c:v>
                </c:pt>
                <c:pt idx="43">
                  <c:v>1.1575290677969379</c:v>
                </c:pt>
                <c:pt idx="44">
                  <c:v>1.1575290677969379</c:v>
                </c:pt>
                <c:pt idx="45">
                  <c:v>1.2235299999999985</c:v>
                </c:pt>
                <c:pt idx="46">
                  <c:v>1.2235299999999985</c:v>
                </c:pt>
                <c:pt idx="47">
                  <c:v>1.2285299999999988</c:v>
                </c:pt>
                <c:pt idx="48">
                  <c:v>1.2285299999999988</c:v>
                </c:pt>
                <c:pt idx="49">
                  <c:v>1.3905299999999998</c:v>
                </c:pt>
                <c:pt idx="50">
                  <c:v>1.3905299999999998</c:v>
                </c:pt>
                <c:pt idx="51">
                  <c:v>1.3955299999999986</c:v>
                </c:pt>
                <c:pt idx="52">
                  <c:v>1.3955299999999986</c:v>
                </c:pt>
                <c:pt idx="53">
                  <c:v>1.4905299999999988</c:v>
                </c:pt>
                <c:pt idx="54">
                  <c:v>1.4905299999999988</c:v>
                </c:pt>
                <c:pt idx="55">
                  <c:v>1.4955299999999982</c:v>
                </c:pt>
                <c:pt idx="56">
                  <c:v>1.4955299999999982</c:v>
                </c:pt>
                <c:pt idx="57">
                  <c:v>1.6285299999999998</c:v>
                </c:pt>
                <c:pt idx="58">
                  <c:v>1.6285299999999998</c:v>
                </c:pt>
                <c:pt idx="59">
                  <c:v>1.6335299999999986</c:v>
                </c:pt>
                <c:pt idx="60">
                  <c:v>1.6335299999999986</c:v>
                </c:pt>
                <c:pt idx="61">
                  <c:v>1.8015299999999987</c:v>
                </c:pt>
                <c:pt idx="62">
                  <c:v>1.8015299999999987</c:v>
                </c:pt>
                <c:pt idx="63">
                  <c:v>1.8065299999999986</c:v>
                </c:pt>
                <c:pt idx="64">
                  <c:v>1.8065299999999986</c:v>
                </c:pt>
                <c:pt idx="65">
                  <c:v>2.3775300000000001</c:v>
                </c:pt>
                <c:pt idx="66">
                  <c:v>2.3775300000000001</c:v>
                </c:pt>
                <c:pt idx="67">
                  <c:v>2.3795299999999977</c:v>
                </c:pt>
                <c:pt idx="68">
                  <c:v>2.3795299999999977</c:v>
                </c:pt>
                <c:pt idx="69">
                  <c:v>2.4935299999999998</c:v>
                </c:pt>
                <c:pt idx="70">
                  <c:v>2.4935299999999998</c:v>
                </c:pt>
                <c:pt idx="71">
                  <c:v>2.4985299999999997</c:v>
                </c:pt>
                <c:pt idx="72">
                  <c:v>2.4985299999999997</c:v>
                </c:pt>
                <c:pt idx="73">
                  <c:v>4.4135299999999997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2-26F8-4D0F-8D24-C2015D2BC377}"/>
            </c:ext>
          </c:extLst>
        </c:ser>
        <c:dLbls/>
        <c:axId val="106886656"/>
        <c:axId val="106888576"/>
      </c:scatterChart>
      <c:valAx>
        <c:axId val="1068866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 sz="1000" b="1" i="0" baseline="0">
                    <a:effectLst/>
                  </a:rPr>
                  <a:t>heat flux </a:t>
                </a:r>
                <a:r>
                  <a:rPr lang="en-US" sz="1000" b="1" i="0" baseline="0">
                    <a:effectLst/>
                  </a:rPr>
                  <a:t>[W/m</a:t>
                </a:r>
                <a:r>
                  <a:rPr lang="en-US" sz="1000" b="1" i="0" baseline="30000">
                    <a:effectLst/>
                  </a:rPr>
                  <a:t>2</a:t>
                </a:r>
                <a:r>
                  <a:rPr lang="en-US" sz="1000" b="1" i="0" baseline="0">
                    <a:effectLst/>
                  </a:rPr>
                  <a:t>]</a:t>
                </a:r>
                <a:endParaRPr lang="cs-CZ" sz="1000">
                  <a:effectLst/>
                </a:endParaRPr>
              </a:p>
            </c:rich>
          </c:tx>
        </c:title>
        <c:numFmt formatCode="General" sourceLinked="1"/>
        <c:tickLblPos val="nextTo"/>
        <c:crossAx val="106888576"/>
        <c:crosses val="autoZero"/>
        <c:crossBetween val="midCat"/>
      </c:valAx>
      <c:valAx>
        <c:axId val="106888576"/>
        <c:scaling>
          <c:orientation val="minMax"/>
          <c:max val="2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 sz="1000" b="1" i="0" baseline="0">
                    <a:effectLst/>
                  </a:rPr>
                  <a:t>height from the bottom of the vessel </a:t>
                </a:r>
                <a:r>
                  <a:rPr lang="en-US" sz="1000" b="1" i="0" baseline="0">
                    <a:effectLst/>
                  </a:rPr>
                  <a:t>[m]</a:t>
                </a:r>
                <a:endParaRPr lang="cs-CZ" sz="1000">
                  <a:effectLst/>
                </a:endParaRPr>
              </a:p>
            </c:rich>
          </c:tx>
        </c:title>
        <c:numFmt formatCode="General" sourceLinked="1"/>
        <c:tickLblPos val="nextTo"/>
        <c:crossAx val="106886656"/>
        <c:crosses val="autoZero"/>
        <c:crossBetween val="midCat"/>
      </c:valAx>
    </c:plotArea>
    <c:legend>
      <c:legendPos val="r"/>
    </c:legend>
    <c:plotVisOnly val="1"/>
    <c:dispBlanksAs val="gap"/>
  </c:chart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0.86077</cdr:x>
      <cdr:y>0</cdr:y>
    </cdr:from>
    <cdr:to>
      <cdr:x>1</cdr:x>
      <cdr:y>0.43834</cdr:y>
    </cdr:to>
    <cdr:pic>
      <cdr:nvPicPr>
        <cdr:cNvPr id="2" name="Obrázek 1">
          <a:extLst xmlns:a="http://schemas.openxmlformats.org/drawingml/2006/main">
            <a:ext uri="{FF2B5EF4-FFF2-40B4-BE49-F238E27FC236}">
              <a16:creationId xmlns:a16="http://schemas.microsoft.com/office/drawing/2014/main" xmlns="" id="{8DE44884-08E3-4EC3-89E5-63D8E1D2D5F4}"/>
            </a:ext>
          </a:extLst>
        </cdr:cNvPr>
        <cdr:cNvPicPr>
          <a:picLocks xmlns:a="http://schemas.openxmlformats.org/drawingml/2006/main" noGrp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xmlns="" val="0"/>
            </a:ext>
          </a:extLst>
        </a:blip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280796" y="0"/>
          <a:ext cx="1339454" cy="23047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5613">
              <a:spcBef>
                <a:spcPct val="0"/>
              </a:spcBef>
              <a:buSzTx/>
              <a:buFontTx/>
              <a:buNone/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7017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FBC24B-E635-4675-92BE-43BD3ADA22D4}" type="datetimeFigureOut">
              <a:rPr lang="cs-CZ"/>
              <a:pPr>
                <a:defRPr/>
              </a:pPr>
              <a:t>4.11.2019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455613">
              <a:spcBef>
                <a:spcPct val="0"/>
              </a:spcBef>
              <a:buSzTx/>
              <a:buFontTx/>
              <a:buNone/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455613">
              <a:spcBef>
                <a:spcPct val="0"/>
              </a:spcBef>
              <a:buSzTx/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fld id="{C0A020D4-B395-4FF1-BC96-94B2E622AD8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53102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82000">
              <a:spcBef>
                <a:spcPct val="0"/>
              </a:spcBef>
              <a:buSz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75933C5-07EA-4EC2-87FE-E94E21270C66}" type="datetimeFigureOut">
              <a:rPr lang="cs-CZ"/>
              <a:pPr>
                <a:defRPr/>
              </a:pPr>
              <a:t>4.11.2019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200"/>
            </a:lvl1pPr>
          </a:lstStyle>
          <a:p>
            <a:fld id="{75A2DD4A-BDED-4CD2-B60D-95766BAEB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4036954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2DD4A-BDED-4CD2-B60D-95766BAEBD34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2054685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2DD4A-BDED-4CD2-B60D-95766BAEBD34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2054685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2DD4A-BDED-4CD2-B60D-95766BAEBD34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2054685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2DD4A-BDED-4CD2-B60D-95766BAEBD34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2054685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2DD4A-BDED-4CD2-B60D-95766BAEBD34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2054685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2DD4A-BDED-4CD2-B60D-95766BAEBD34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2054685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2DD4A-BDED-4CD2-B60D-95766BAEBD34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2054685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2DD4A-BDED-4CD2-B60D-95766BAEBD34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2054685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2DD4A-BDED-4CD2-B60D-95766BAEBD34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2054685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86850" cy="1620838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3475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xmlns="" val="185192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0250" cy="126047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xmlns="" val="240762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50175" y="303213"/>
            <a:ext cx="2405063" cy="5781675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2787" cy="57816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xmlns="" val="2908555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86850" cy="162083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3475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číslo snímku 1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412ED-2157-4AAB-9CE9-DF4034F6814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2114907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1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373DAA-6485-4B95-83D2-855F848011D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938064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68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6850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číslo snímku 1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BA898A-552F-42B1-B538-18888E4F88D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395174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20700" y="1331913"/>
            <a:ext cx="4733925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07025" y="1331913"/>
            <a:ext cx="4733925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číslo snímku 1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E5C0E-F8B6-4CF8-B1CA-C0FE7B69882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3184427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0250" cy="1260475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2812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1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BA15AE-E5DE-4E68-A194-3423BF6C2AB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2401127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číslo snímku 1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498F22-3DE3-4D58-9574-85293079711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3004385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B38DB7-ADB3-4DEC-B814-EE17A4847E9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4025230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79888" y="301625"/>
            <a:ext cx="5975350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číslo snímku 1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365CB1-21E7-4124-9D4C-C9D36EBD067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395469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0250" cy="126047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xmlns="" val="3116584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3500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číslo snímku 1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A6B3E-B392-43FC-81AF-AC673B70E9A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3148918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1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0506B-50AE-42BA-AAE2-3677D68150A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155943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35888" y="180975"/>
            <a:ext cx="2405062" cy="64087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20700" y="180975"/>
            <a:ext cx="7062788" cy="64087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1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82BE4-DE21-4149-AF9B-B40719ACAC1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428654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6850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6850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1303906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0250" cy="126047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705475" y="3708400"/>
            <a:ext cx="2082800" cy="2376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940675" y="3708400"/>
            <a:ext cx="2084388" cy="2376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xmlns="" val="2250268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0250" cy="1260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2812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xmlns="" val="1835412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0250" cy="126047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xmlns="" val="195214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4418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79888" y="301625"/>
            <a:ext cx="5975350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609406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3500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135956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705475" y="3708400"/>
            <a:ext cx="43195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8380" tIns="29190" rIns="58380" bIns="291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ÚJV Řež, a.s.</a:t>
            </a:r>
            <a:br>
              <a:rPr lang="cs-CZ" altLang="cs-CZ"/>
            </a:br>
            <a:r>
              <a:rPr lang="cs-CZ" altLang="cs-CZ"/>
              <a:t>Název prezentace</a:t>
            </a:r>
            <a:br>
              <a:rPr lang="cs-CZ" altLang="cs-CZ"/>
            </a:br>
            <a:r>
              <a:rPr lang="en-US" altLang="cs-CZ"/>
              <a:t>m</a:t>
            </a:r>
            <a:r>
              <a:rPr lang="cs-CZ" altLang="cs-CZ"/>
              <a:t>ůže být více řádků</a:t>
            </a:r>
            <a:br>
              <a:rPr lang="cs-CZ" altLang="cs-CZ"/>
            </a:br>
            <a:r>
              <a:rPr lang="cs-CZ" altLang="cs-CZ"/>
              <a:t>Jméno Příjmení</a:t>
            </a:r>
            <a:br>
              <a:rPr lang="cs-CZ" altLang="cs-CZ"/>
            </a:br>
            <a:r>
              <a:rPr lang="cs-CZ" altLang="cs-CZ"/>
              <a:t>00.00.2012</a:t>
            </a:r>
          </a:p>
          <a:p>
            <a:pPr lvl="0"/>
            <a:endParaRPr lang="cs-CZ" altLang="cs-CZ"/>
          </a:p>
        </p:txBody>
      </p:sp>
      <p:pic>
        <p:nvPicPr>
          <p:cNvPr id="1027" name="Picture 15" descr="LogoUVJ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8475" y="395288"/>
            <a:ext cx="6032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Obrázek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0" y="395288"/>
            <a:ext cx="2687638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ázek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8363" y="6591300"/>
            <a:ext cx="27352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hdr="0" ftr="0" dt="0"/>
  <p:txStyles>
    <p:titleStyle>
      <a:lvl1pPr algn="ctr" defTabSz="58102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8102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ctr" defTabSz="58102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ctr" defTabSz="58102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ctr" defTabSz="58102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ctr" defTabSz="58102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ctr" defTabSz="58102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ctr" defTabSz="58102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ctr" defTabSz="58102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</p:titleStyle>
    <p:bodyStyle>
      <a:lvl1pPr marL="215900" indent="-215900" algn="r" defTabSz="58102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471488" indent="-179388" algn="l" defTabSz="581025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2pPr>
      <a:lvl3pPr marL="727075" indent="-142875" algn="l" defTabSz="581025" rtl="0" eaLnBrk="1" fontAlgn="base" hangingPunct="1">
        <a:spcBef>
          <a:spcPct val="20000"/>
        </a:spcBef>
        <a:spcAft>
          <a:spcPct val="0"/>
        </a:spcAft>
        <a:buClr>
          <a:srgbClr val="42BAD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</a:defRPr>
      </a:lvl3pPr>
      <a:lvl4pPr marL="1019175" indent="-142875" algn="l" defTabSz="581025" rtl="0" eaLnBrk="1" fontAlgn="base" hangingPunct="1">
        <a:spcBef>
          <a:spcPct val="20000"/>
        </a:spcBef>
        <a:spcAft>
          <a:spcPct val="0"/>
        </a:spcAft>
        <a:buClr>
          <a:srgbClr val="CCD3E9"/>
        </a:buClr>
        <a:buFont typeface="Wingdings" panose="05000000000000000000" pitchFamily="2" charset="2"/>
        <a:buChar char="§"/>
        <a:defRPr sz="1300">
          <a:solidFill>
            <a:schemeClr val="tx1"/>
          </a:solidFill>
          <a:latin typeface="+mn-lt"/>
        </a:defRPr>
      </a:lvl4pPr>
      <a:lvl5pPr marL="1311275" indent="-142875" algn="l" defTabSz="581025" rtl="0" eaLnBrk="1" fontAlgn="base" hangingPunct="1">
        <a:spcBef>
          <a:spcPct val="20000"/>
        </a:spcBef>
        <a:spcAft>
          <a:spcPct val="0"/>
        </a:spcAft>
        <a:buClr>
          <a:srgbClr val="E9F5F8"/>
        </a:buClr>
        <a:buFont typeface="Wingdings" panose="05000000000000000000" pitchFamily="2" charset="2"/>
        <a:buChar char="§"/>
        <a:defRPr sz="1300">
          <a:solidFill>
            <a:schemeClr val="tx1"/>
          </a:solidFill>
          <a:latin typeface="+mn-lt"/>
        </a:defRPr>
      </a:lvl5pPr>
      <a:lvl6pPr marL="1768475" indent="-142875" algn="l" defTabSz="581025" rtl="0" eaLnBrk="1" fontAlgn="base" hangingPunct="1">
        <a:spcBef>
          <a:spcPct val="20000"/>
        </a:spcBef>
        <a:spcAft>
          <a:spcPct val="0"/>
        </a:spcAft>
        <a:buClr>
          <a:srgbClr val="E9F5F8"/>
        </a:buClr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6pPr>
      <a:lvl7pPr marL="2225675" indent="-142875" algn="l" defTabSz="581025" rtl="0" eaLnBrk="1" fontAlgn="base" hangingPunct="1">
        <a:spcBef>
          <a:spcPct val="20000"/>
        </a:spcBef>
        <a:spcAft>
          <a:spcPct val="0"/>
        </a:spcAft>
        <a:buClr>
          <a:srgbClr val="E9F5F8"/>
        </a:buClr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7pPr>
      <a:lvl8pPr marL="2682875" indent="-142875" algn="l" defTabSz="581025" rtl="0" eaLnBrk="1" fontAlgn="base" hangingPunct="1">
        <a:spcBef>
          <a:spcPct val="20000"/>
        </a:spcBef>
        <a:spcAft>
          <a:spcPct val="0"/>
        </a:spcAft>
        <a:buClr>
          <a:srgbClr val="E9F5F8"/>
        </a:buClr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8pPr>
      <a:lvl9pPr marL="3140075" indent="-142875" algn="l" defTabSz="581025" rtl="0" eaLnBrk="1" fontAlgn="base" hangingPunct="1">
        <a:spcBef>
          <a:spcPct val="20000"/>
        </a:spcBef>
        <a:spcAft>
          <a:spcPct val="0"/>
        </a:spcAft>
        <a:buClr>
          <a:srgbClr val="E9F5F8"/>
        </a:buClr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Lin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700" y="1106488"/>
            <a:ext cx="966628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20700" y="1331913"/>
            <a:ext cx="96202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8380" tIns="29190" rIns="58380" bIns="291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Druhá úroveň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  <a:endParaRPr lang="en-US" altLang="cs-CZ"/>
          </a:p>
          <a:p>
            <a:pPr lvl="3"/>
            <a:r>
              <a:rPr lang="cs-CZ" altLang="cs-CZ"/>
              <a:t>Třetí úroveň</a:t>
            </a:r>
            <a:endParaRPr lang="en-US" altLang="cs-CZ"/>
          </a:p>
          <a:p>
            <a:pPr lvl="4"/>
            <a:r>
              <a:rPr lang="en-US" altLang="cs-CZ"/>
              <a:t>Test</a:t>
            </a:r>
            <a:endParaRPr lang="cs-CZ" altLang="cs-CZ"/>
          </a:p>
        </p:txBody>
      </p:sp>
      <p:sp>
        <p:nvSpPr>
          <p:cNvPr id="14" name="Zástupný symbol pro číslo snímku 12"/>
          <p:cNvSpPr>
            <a:spLocks noGrp="1"/>
          </p:cNvSpPr>
          <p:nvPr>
            <p:ph type="sldNum" sz="quarter" idx="4"/>
          </p:nvPr>
        </p:nvSpPr>
        <p:spPr bwMode="auto">
          <a:xfrm>
            <a:off x="522288" y="6954838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000" b="1">
                <a:solidFill>
                  <a:schemeClr val="tx2"/>
                </a:solidFill>
              </a:defRPr>
            </a:lvl1pPr>
          </a:lstStyle>
          <a:p>
            <a:fld id="{8F73A204-E4B2-49A7-AF5D-B66573D4A7C1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2054" name="Text Box 12"/>
          <p:cNvSpPr txBox="1">
            <a:spLocks noChangeArrowheads="1"/>
          </p:cNvSpPr>
          <p:nvPr/>
        </p:nvSpPr>
        <p:spPr bwMode="auto">
          <a:xfrm>
            <a:off x="1312863" y="1763713"/>
            <a:ext cx="2303462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8380" tIns="29190" rIns="58380" bIns="291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81025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81025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81025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81025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endParaRPr lang="cs-CZ"/>
          </a:p>
        </p:txBody>
      </p:sp>
      <p:pic>
        <p:nvPicPr>
          <p:cNvPr id="2" name="Picture 18" descr="LogoUVJ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34550" y="306388"/>
            <a:ext cx="4524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20700" y="180975"/>
            <a:ext cx="84216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8380" tIns="29190" rIns="58380" bIns="2919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cs-CZ" altLang="cs-CZ"/>
          </a:p>
        </p:txBody>
      </p:sp>
      <p:pic>
        <p:nvPicPr>
          <p:cNvPr id="2056" name="Obrázek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0163" y="6775450"/>
            <a:ext cx="251936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l" defTabSz="58102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58102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defTabSz="58102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defTabSz="58102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defTabSz="58102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defTabSz="581025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defTabSz="581025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defTabSz="581025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defTabSz="581025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15900" indent="-215900" algn="l" defTabSz="581025" rtl="0" eaLnBrk="0" fontAlgn="base" hangingPunct="0">
        <a:spcBef>
          <a:spcPct val="20000"/>
        </a:spcBef>
        <a:spcAft>
          <a:spcPct val="0"/>
        </a:spcAft>
        <a:buSzPct val="50000"/>
        <a:buFont typeface="Arial" panose="020B0604020202020204" pitchFamily="34" charset="0"/>
        <a:buBlip>
          <a:blip r:embed="rId16"/>
        </a:buBlip>
        <a:defRPr sz="2400" b="1">
          <a:solidFill>
            <a:schemeClr val="tx2"/>
          </a:solidFill>
          <a:latin typeface="+mn-lt"/>
          <a:ea typeface="+mn-ea"/>
          <a:cs typeface="+mn-cs"/>
        </a:defRPr>
      </a:lvl1pPr>
      <a:lvl2pPr marL="471488" indent="-179388" algn="l" defTabSz="58102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Wingdings" panose="05000000000000000000" pitchFamily="2" charset="2"/>
        <a:buBlip>
          <a:blip r:embed="rId17"/>
        </a:buBlip>
        <a:defRPr>
          <a:solidFill>
            <a:schemeClr val="tx1"/>
          </a:solidFill>
          <a:latin typeface="+mn-lt"/>
          <a:cs typeface="+mn-cs"/>
        </a:defRPr>
      </a:lvl2pPr>
      <a:lvl3pPr marL="727075" indent="-142875" algn="l" defTabSz="581025" rtl="0" eaLnBrk="0" fontAlgn="base" hangingPunct="0">
        <a:spcBef>
          <a:spcPct val="20000"/>
        </a:spcBef>
        <a:spcAft>
          <a:spcPct val="0"/>
        </a:spcAft>
        <a:buClr>
          <a:srgbClr val="42BAD2"/>
        </a:buClr>
        <a:buSzPct val="50000"/>
        <a:buFont typeface="Wingdings" panose="05000000000000000000" pitchFamily="2" charset="2"/>
        <a:buBlip>
          <a:blip r:embed="rId18"/>
        </a:buBlip>
        <a:defRPr>
          <a:solidFill>
            <a:schemeClr val="tx1"/>
          </a:solidFill>
          <a:latin typeface="+mn-lt"/>
          <a:cs typeface="+mn-cs"/>
        </a:defRPr>
      </a:lvl3pPr>
      <a:lvl4pPr marL="1019175" indent="-142875" algn="l" defTabSz="581025" rtl="0" eaLnBrk="0" fontAlgn="base" hangingPunct="0">
        <a:spcBef>
          <a:spcPct val="20000"/>
        </a:spcBef>
        <a:spcAft>
          <a:spcPct val="0"/>
        </a:spcAft>
        <a:buClr>
          <a:srgbClr val="CCD3E9"/>
        </a:buClr>
        <a:buSzPct val="50000"/>
        <a:buFont typeface="Wingdings" panose="05000000000000000000" pitchFamily="2" charset="2"/>
        <a:buBlip>
          <a:blip r:embed="rId19"/>
        </a:buBlip>
        <a:defRPr>
          <a:solidFill>
            <a:schemeClr val="tx1"/>
          </a:solidFill>
          <a:latin typeface="+mn-lt"/>
          <a:cs typeface="+mn-cs"/>
        </a:defRPr>
      </a:lvl4pPr>
      <a:lvl5pPr marL="1311275" indent="-142875" algn="l" defTabSz="581025" rtl="0" eaLnBrk="0" fontAlgn="base" hangingPunct="0">
        <a:spcBef>
          <a:spcPct val="20000"/>
        </a:spcBef>
        <a:spcAft>
          <a:spcPct val="0"/>
        </a:spcAft>
        <a:buClr>
          <a:srgbClr val="E9F5F8"/>
        </a:buClr>
        <a:buSzPct val="50000"/>
        <a:buFont typeface="Wingdings" panose="05000000000000000000" pitchFamily="2" charset="2"/>
        <a:buBlip>
          <a:blip r:embed="rId20"/>
        </a:buBlip>
        <a:defRPr>
          <a:solidFill>
            <a:schemeClr val="tx1"/>
          </a:solidFill>
          <a:latin typeface="+mn-lt"/>
          <a:cs typeface="+mn-cs"/>
        </a:defRPr>
      </a:lvl5pPr>
      <a:lvl6pPr marL="1768475" indent="-142875" algn="l" defTabSz="581025" rtl="0" fontAlgn="base">
        <a:spcBef>
          <a:spcPct val="20000"/>
        </a:spcBef>
        <a:spcAft>
          <a:spcPct val="0"/>
        </a:spcAft>
        <a:buClr>
          <a:srgbClr val="E9F5F8"/>
        </a:buClr>
        <a:buSzPct val="50000"/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  <a:cs typeface="+mn-cs"/>
        </a:defRPr>
      </a:lvl6pPr>
      <a:lvl7pPr marL="2225675" indent="-142875" algn="l" defTabSz="581025" rtl="0" fontAlgn="base">
        <a:spcBef>
          <a:spcPct val="20000"/>
        </a:spcBef>
        <a:spcAft>
          <a:spcPct val="0"/>
        </a:spcAft>
        <a:buClr>
          <a:srgbClr val="E9F5F8"/>
        </a:buClr>
        <a:buSzPct val="50000"/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  <a:cs typeface="+mn-cs"/>
        </a:defRPr>
      </a:lvl7pPr>
      <a:lvl8pPr marL="2682875" indent="-142875" algn="l" defTabSz="581025" rtl="0" fontAlgn="base">
        <a:spcBef>
          <a:spcPct val="20000"/>
        </a:spcBef>
        <a:spcAft>
          <a:spcPct val="0"/>
        </a:spcAft>
        <a:buClr>
          <a:srgbClr val="E9F5F8"/>
        </a:buClr>
        <a:buSzPct val="50000"/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  <a:cs typeface="+mn-cs"/>
        </a:defRPr>
      </a:lvl8pPr>
      <a:lvl9pPr marL="3140075" indent="-142875" algn="l" defTabSz="581025" rtl="0" fontAlgn="base">
        <a:spcBef>
          <a:spcPct val="20000"/>
        </a:spcBef>
        <a:spcAft>
          <a:spcPct val="0"/>
        </a:spcAft>
        <a:buClr>
          <a:srgbClr val="E9F5F8"/>
        </a:buClr>
        <a:buSzPct val="50000"/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Grp="1"/>
          </p:cNvSpPr>
          <p:nvPr>
            <p:ph type="body" idx="1"/>
          </p:nvPr>
        </p:nvSpPr>
        <p:spPr>
          <a:xfrm>
            <a:off x="3976960" y="1188343"/>
            <a:ext cx="6048103" cy="4392487"/>
          </a:xfrm>
        </p:spPr>
        <p:txBody>
          <a:bodyPr/>
          <a:lstStyle/>
          <a:p>
            <a:pPr eaLnBrk="1" hangingPunct="1"/>
            <a:r>
              <a:rPr lang="cs-CZ" altLang="cs-CZ" dirty="0"/>
              <a:t>ÚJV Řež, a. s.</a:t>
            </a:r>
          </a:p>
          <a:p>
            <a:r>
              <a:rPr lang="cs-CZ" b="1" cap="all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ru-RU" altLang="cs-CZ" sz="2700" b="1" dirty="0">
                <a:solidFill>
                  <a:srgbClr val="0854A0"/>
                </a:solidFill>
              </a:rPr>
              <a:t>Деятельность </a:t>
            </a:r>
            <a:r>
              <a:rPr lang="cs-CZ" altLang="cs-CZ" sz="2700" b="1" dirty="0">
                <a:solidFill>
                  <a:srgbClr val="0854A0"/>
                </a:solidFill>
              </a:rPr>
              <a:t>ÚJV Řež, a. s</a:t>
            </a:r>
            <a:r>
              <a:rPr lang="cs-CZ" altLang="cs-CZ" sz="2700" b="1">
                <a:solidFill>
                  <a:srgbClr val="0854A0"/>
                </a:solidFill>
              </a:rPr>
              <a:t>.</a:t>
            </a:r>
            <a:r>
              <a:rPr lang="ru-RU" altLang="cs-CZ" sz="2700" b="1">
                <a:solidFill>
                  <a:srgbClr val="0854A0"/>
                </a:solidFill>
              </a:rPr>
              <a:t> </a:t>
            </a:r>
            <a:endParaRPr lang="cs-CZ" altLang="cs-CZ" sz="2700" b="1" smtClean="0">
              <a:solidFill>
                <a:srgbClr val="0854A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altLang="cs-CZ" sz="2700" b="1" smtClean="0">
                <a:solidFill>
                  <a:srgbClr val="0854A0"/>
                </a:solidFill>
              </a:rPr>
              <a:t>по </a:t>
            </a:r>
            <a:r>
              <a:rPr lang="ru-RU" altLang="cs-CZ" sz="2700" b="1" dirty="0">
                <a:solidFill>
                  <a:srgbClr val="0854A0"/>
                </a:solidFill>
              </a:rPr>
              <a:t>повышению безопасности реакторов ВВЭР-1000 </a:t>
            </a:r>
          </a:p>
          <a:p>
            <a:pPr algn="ctr" eaLnBrk="1" hangingPunct="1">
              <a:spcBef>
                <a:spcPts val="0"/>
              </a:spcBef>
            </a:pPr>
            <a:endParaRPr lang="ru-RU" altLang="cs-CZ" sz="2800" b="1" dirty="0"/>
          </a:p>
          <a:p>
            <a:pPr algn="ctr" eaLnBrk="1" hangingPunct="1">
              <a:spcBef>
                <a:spcPts val="0"/>
              </a:spcBef>
            </a:pPr>
            <a:endParaRPr lang="cs-CZ" altLang="cs-CZ" sz="2800" b="1" dirty="0"/>
          </a:p>
          <a:p>
            <a:r>
              <a:rPr lang="ru-RU" dirty="0">
                <a:solidFill>
                  <a:srgbClr val="0854A0"/>
                </a:solidFill>
              </a:rPr>
              <a:t>Йиржи Дуспива</a:t>
            </a:r>
            <a:r>
              <a:rPr lang="cs-CZ" dirty="0">
                <a:solidFill>
                  <a:srgbClr val="0854A0"/>
                </a:solidFill>
              </a:rPr>
              <a:t>, </a:t>
            </a:r>
            <a:r>
              <a:rPr lang="ru-RU" dirty="0">
                <a:solidFill>
                  <a:srgbClr val="0854A0"/>
                </a:solidFill>
              </a:rPr>
              <a:t/>
            </a:r>
            <a:br>
              <a:rPr lang="ru-RU" dirty="0">
                <a:solidFill>
                  <a:srgbClr val="0854A0"/>
                </a:solidFill>
              </a:rPr>
            </a:br>
            <a:r>
              <a:rPr lang="ru-RU" dirty="0">
                <a:solidFill>
                  <a:srgbClr val="0854A0"/>
                </a:solidFill>
              </a:rPr>
              <a:t>Владимир Кргоунек</a:t>
            </a:r>
            <a:r>
              <a:rPr lang="cs-CZ" dirty="0">
                <a:solidFill>
                  <a:srgbClr val="0854A0"/>
                </a:solidFill>
              </a:rPr>
              <a:t>, </a:t>
            </a:r>
            <a:r>
              <a:rPr lang="ru-RU" dirty="0">
                <a:solidFill>
                  <a:srgbClr val="0854A0"/>
                </a:solidFill>
              </a:rPr>
              <a:t>Милан Кривда</a:t>
            </a:r>
            <a:endParaRPr lang="cs-CZ" dirty="0">
              <a:solidFill>
                <a:srgbClr val="0854A0"/>
              </a:solidFill>
            </a:endParaRPr>
          </a:p>
          <a:p>
            <a:r>
              <a:rPr lang="cs-CZ" altLang="cs-CZ" dirty="0"/>
              <a:t> </a:t>
            </a:r>
          </a:p>
          <a:p>
            <a:r>
              <a:rPr lang="ru-RU" dirty="0"/>
              <a:t>Киев </a:t>
            </a:r>
            <a:r>
              <a:rPr lang="cs-CZ" dirty="0"/>
              <a:t>06.11.201</a:t>
            </a:r>
            <a:r>
              <a:rPr lang="ru-RU" dirty="0"/>
              <a:t>9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cs-CZ" sz="2400" dirty="0"/>
              <a:t>Перечень систем/устройств, которые предназначены для предотвращения или смягчения </a:t>
            </a:r>
            <a:r>
              <a:rPr lang="ru-RU" altLang="cs-CZ" sz="2400" dirty="0" smtClean="0"/>
              <a:t>тяжёлых аварий</a:t>
            </a:r>
            <a:endParaRPr lang="ru-RU" altLang="cs-CZ" sz="2400" dirty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520700" y="1331913"/>
            <a:ext cx="4824412" cy="5257800"/>
          </a:xfrm>
        </p:spPr>
        <p:txBody>
          <a:bodyPr numCol="1"/>
          <a:lstStyle/>
          <a:p>
            <a:pPr marL="0" indent="0">
              <a:lnSpc>
                <a:spcPct val="150000"/>
              </a:lnSpc>
              <a:buNone/>
            </a:pPr>
            <a:r>
              <a:rPr lang="ru-RU" sz="2300" dirty="0"/>
              <a:t>Системы </a:t>
            </a:r>
            <a:r>
              <a:rPr lang="ru-RU" sz="2300" dirty="0" smtClean="0"/>
              <a:t>новые:</a:t>
            </a:r>
            <a:endParaRPr lang="ru-RU" sz="2300" dirty="0"/>
          </a:p>
          <a:p>
            <a:pPr>
              <a:lnSpc>
                <a:spcPct val="150000"/>
              </a:lnSpc>
            </a:pPr>
            <a:endParaRPr lang="ru-RU" sz="2100" dirty="0"/>
          </a:p>
        </p:txBody>
      </p:sp>
      <p:sp>
        <p:nvSpPr>
          <p:cNvPr id="4100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1C38455-B32D-4564-BE21-74ECEEB13475}" type="slidenum">
              <a:rPr lang="cs-CZ" altLang="cs-CZ"/>
              <a:pPr/>
              <a:t>9</a:t>
            </a:fld>
            <a:endParaRPr lang="cs-CZ" altLang="cs-CZ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624934"/>
              </p:ext>
            </p:extLst>
          </p:nvPr>
        </p:nvGraphicFramePr>
        <p:xfrm>
          <a:off x="592584" y="1980429"/>
          <a:ext cx="9577064" cy="5400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566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Система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Характеристика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06599">
                <a:tc>
                  <a:txBody>
                    <a:bodyPr/>
                    <a:lstStyle/>
                    <a:p>
                      <a:r>
                        <a:rPr kumimoji="0" lang="ru-RU" sz="16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Патрубки на стенке обстройки контейнмента для подачи ПВ мобильными средствами (пожарная машина)</a:t>
                      </a:r>
                      <a:endParaRPr kumimoji="0" lang="cs-CZ" sz="16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8558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1025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smtClean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Будут обеспечены </a:t>
                      </a:r>
                      <a:r>
                        <a:rPr kumimoji="0" lang="ru-RU" sz="16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мобильными насосами </a:t>
                      </a:r>
                      <a:r>
                        <a:rPr kumimoji="0" lang="ru-RU" sz="1600" b="1" i="0" u="none" strike="noStrike" kern="0" cap="none" spc="0" normalizeH="0" baseline="0" smtClean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 емкостями</a:t>
                      </a:r>
                      <a:endParaRPr kumimoji="0" lang="cs-CZ" sz="16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8558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08339">
                <a:tc>
                  <a:txBody>
                    <a:bodyPr/>
                    <a:lstStyle/>
                    <a:p>
                      <a:pPr marL="0" marR="0" lvl="0" indent="0" algn="l" defTabSz="581025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Система </a:t>
                      </a:r>
                      <a:r>
                        <a:rPr kumimoji="0" lang="cs-CZ" sz="1600" b="1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TB50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1025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дополнения воды в </a:t>
                      </a:r>
                      <a:r>
                        <a:rPr kumimoji="0" lang="ru-RU" sz="1600" b="1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первый </a:t>
                      </a:r>
                      <a:r>
                        <a:rPr kumimoji="0" lang="ru-RU" sz="1600" b="1" i="0" u="none" strike="noStrike" kern="0" cap="none" spc="0" normalizeH="0" baseline="0" smtClean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контур </a:t>
                      </a:r>
                      <a:r>
                        <a:rPr kumimoji="0" lang="ru-RU" sz="16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после сброса давления </a:t>
                      </a:r>
                      <a:r>
                        <a:rPr kumimoji="0" lang="ru-RU" sz="1600" b="1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kumimoji="0" lang="ru-RU" sz="1600" b="1" i="0" u="none" strike="noStrike" kern="0" cap="none" spc="0" normalizeH="0" baseline="0" smtClean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нем </a:t>
                      </a:r>
                      <a:r>
                        <a:rPr kumimoji="0" lang="ru-RU" sz="16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 стабилизации расплава внутри КР;</a:t>
                      </a:r>
                    </a:p>
                    <a:p>
                      <a:pPr marL="0" marR="0" lvl="0" indent="0" algn="l" defTabSz="581025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дополнения бассейна выдержки с отработанным топливом;</a:t>
                      </a:r>
                    </a:p>
                    <a:p>
                      <a:pPr marL="0" marR="0" lvl="0" indent="0" algn="l" defTabSz="581025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дополнения аварийных баков H3BO3 (ГА 201);</a:t>
                      </a:r>
                    </a:p>
                    <a:p>
                      <a:pPr marL="0" marR="0" lvl="0" indent="0" algn="l" defTabSz="581025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возможности подключения к системе TX и подачи воды от системы пожаротушения.</a:t>
                      </a:r>
                    </a:p>
                    <a:p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5557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cs-CZ" sz="2400" dirty="0"/>
              <a:t>Перечень систем/устройств, которые предназначены для предотвращения или смягчения </a:t>
            </a:r>
            <a:r>
              <a:rPr lang="ru-RU" altLang="cs-CZ" sz="2400" dirty="0" smtClean="0"/>
              <a:t>тяжёлых аварий</a:t>
            </a:r>
            <a:endParaRPr lang="ru-RU" altLang="cs-CZ" sz="2400" dirty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520700" y="1331913"/>
            <a:ext cx="4824412" cy="5257800"/>
          </a:xfrm>
        </p:spPr>
        <p:txBody>
          <a:bodyPr numCol="1"/>
          <a:lstStyle/>
          <a:p>
            <a:pPr marL="0" indent="0">
              <a:lnSpc>
                <a:spcPct val="150000"/>
              </a:lnSpc>
              <a:buNone/>
            </a:pPr>
            <a:r>
              <a:rPr lang="ru-RU" sz="2300" dirty="0"/>
              <a:t>Системы </a:t>
            </a:r>
            <a:r>
              <a:rPr lang="ru-RU" sz="2300" dirty="0" smtClean="0"/>
              <a:t>новые:</a:t>
            </a:r>
            <a:endParaRPr lang="ru-RU" sz="2300" dirty="0"/>
          </a:p>
          <a:p>
            <a:pPr>
              <a:lnSpc>
                <a:spcPct val="150000"/>
              </a:lnSpc>
            </a:pPr>
            <a:endParaRPr lang="ru-RU" sz="2100" dirty="0"/>
          </a:p>
        </p:txBody>
      </p:sp>
      <p:sp>
        <p:nvSpPr>
          <p:cNvPr id="4100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1C38455-B32D-4564-BE21-74ECEEB13475}" type="slidenum">
              <a:rPr lang="cs-CZ" altLang="cs-CZ"/>
              <a:pPr/>
              <a:t>10</a:t>
            </a:fld>
            <a:endParaRPr lang="cs-CZ" altLang="cs-CZ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9982745"/>
              </p:ext>
            </p:extLst>
          </p:nvPr>
        </p:nvGraphicFramePr>
        <p:xfrm>
          <a:off x="592584" y="1980430"/>
          <a:ext cx="9577064" cy="5317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644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11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Система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/>
                        <a:t>Характеристика</a:t>
                      </a:r>
                      <a:endParaRPr lang="cs-CZ" sz="24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0953">
                <a:tc>
                  <a:txBody>
                    <a:bodyPr/>
                    <a:lstStyle/>
                    <a:p>
                      <a:r>
                        <a:rPr kumimoji="0" lang="ru-RU" sz="16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Система принудительного (фильтруемого) сброса </a:t>
                      </a:r>
                      <a:r>
                        <a:rPr kumimoji="0" lang="ru-RU" sz="1600" b="1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давления </a:t>
                      </a:r>
                      <a:r>
                        <a:rPr kumimoji="0" lang="ru-RU" sz="1600" b="1" i="0" u="none" strike="noStrike" kern="0" cap="none" spc="0" normalizeH="0" baseline="0" smtClean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из-под </a:t>
                      </a:r>
                      <a:r>
                        <a:rPr kumimoji="0" lang="ru-RU" sz="16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герметичной оболочки</a:t>
                      </a:r>
                      <a:endParaRPr kumimoji="0" lang="cs-CZ" sz="16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8558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1025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Возможно решение сухой или мокрой филтрации сброса</a:t>
                      </a:r>
                      <a:endParaRPr kumimoji="0" lang="cs-CZ" sz="16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8558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3773">
                <a:tc>
                  <a:txBody>
                    <a:bodyPr/>
                    <a:lstStyle/>
                    <a:p>
                      <a:pPr marL="0" marR="0" lvl="0" indent="0" algn="l" defTabSz="581025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Резервный блочный щит управления</a:t>
                      </a:r>
                      <a:endParaRPr kumimoji="0" lang="cs-CZ" sz="16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8558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1025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Обеспечение управления при всех возможных аварийных режимах</a:t>
                      </a:r>
                      <a:endParaRPr kumimoji="0" lang="cs-CZ" sz="16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8558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4379">
                <a:tc>
                  <a:txBody>
                    <a:bodyPr/>
                    <a:lstStyle/>
                    <a:p>
                      <a:pPr marL="0" marR="0" lvl="0" indent="0" algn="l" defTabSz="581025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Обеспечение связи</a:t>
                      </a:r>
                      <a:endParaRPr kumimoji="0" lang="cs-CZ" sz="1600" b="1" i="0" u="none" strike="noStrike" kern="0" cap="none" spc="0" normalizeH="0" baseline="0">
                        <a:ln>
                          <a:noFill/>
                        </a:ln>
                        <a:solidFill>
                          <a:srgbClr val="08558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1025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Телефоны, сателитные телефоны</a:t>
                      </a:r>
                      <a:endParaRPr kumimoji="0" lang="cs-CZ" sz="16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8558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3773">
                <a:tc>
                  <a:txBody>
                    <a:bodyPr/>
                    <a:lstStyle/>
                    <a:p>
                      <a:pPr marL="0" marR="0" lvl="0" indent="0" algn="l" defTabSz="581025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Мониторинг параметров </a:t>
                      </a:r>
                      <a:r>
                        <a:rPr kumimoji="0" lang="ru-RU" sz="1600" b="1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при/после </a:t>
                      </a:r>
                      <a:r>
                        <a:rPr kumimoji="0" lang="ru-RU" sz="1600" b="1" i="0" u="none" strike="noStrike" kern="0" cap="none" spc="0" normalizeH="0" baseline="0" smtClean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</a:t>
                      </a:r>
                      <a:r>
                        <a:rPr kumimoji="0" lang="cs-CZ" sz="1600" b="1" i="0" u="none" strike="noStrike" kern="0" cap="none" spc="0" normalizeH="0" baseline="0" smtClean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kumimoji="0" lang="cs-CZ" sz="16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8558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1025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Комплекс средств для мониторинга параметров </a:t>
                      </a:r>
                      <a:r>
                        <a:rPr kumimoji="0" lang="ru-RU" sz="1600" b="1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после </a:t>
                      </a:r>
                      <a:r>
                        <a:rPr kumimoji="0" lang="ru-RU" sz="1600" b="1" i="0" u="none" strike="noStrike" kern="0" cap="none" spc="0" normalizeH="0" baseline="0" smtClean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ТA</a:t>
                      </a:r>
                      <a:r>
                        <a:rPr kumimoji="0" lang="ru-RU" sz="16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581025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•	измерение концентрации водорода в защитной оболочке;</a:t>
                      </a:r>
                    </a:p>
                    <a:p>
                      <a:pPr marL="0" marR="0" lvl="0" indent="0" algn="l" defTabSz="581025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•	PAMS, SAMS.</a:t>
                      </a:r>
                    </a:p>
                    <a:p>
                      <a:pPr marL="0" marR="0" lvl="0" indent="0" algn="l" defTabSz="581025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7941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cs-CZ" sz="2400" dirty="0"/>
              <a:t>Перечень систем/устройств, которые предназначены для предотвращения или смягчения </a:t>
            </a:r>
            <a:r>
              <a:rPr lang="ru-RU" altLang="cs-CZ" sz="2400" dirty="0" smtClean="0"/>
              <a:t>тяжёлых аварий</a:t>
            </a:r>
            <a:endParaRPr lang="ru-RU" altLang="cs-CZ" sz="2400" dirty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520700" y="1331913"/>
            <a:ext cx="4824412" cy="5257800"/>
          </a:xfrm>
        </p:spPr>
        <p:txBody>
          <a:bodyPr numCol="1"/>
          <a:lstStyle/>
          <a:p>
            <a:pPr marL="0" indent="0">
              <a:lnSpc>
                <a:spcPct val="150000"/>
              </a:lnSpc>
              <a:buNone/>
            </a:pPr>
            <a:r>
              <a:rPr lang="ru-RU" sz="2300" dirty="0"/>
              <a:t>Системы </a:t>
            </a:r>
            <a:r>
              <a:rPr lang="ru-RU" sz="2300" dirty="0" smtClean="0"/>
              <a:t>новые:</a:t>
            </a:r>
            <a:endParaRPr lang="ru-RU" sz="2300" dirty="0"/>
          </a:p>
          <a:p>
            <a:pPr>
              <a:lnSpc>
                <a:spcPct val="150000"/>
              </a:lnSpc>
            </a:pPr>
            <a:endParaRPr lang="ru-RU" sz="2100" dirty="0"/>
          </a:p>
        </p:txBody>
      </p:sp>
      <p:sp>
        <p:nvSpPr>
          <p:cNvPr id="4100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1C38455-B32D-4564-BE21-74ECEEB13475}" type="slidenum">
              <a:rPr lang="cs-CZ" altLang="cs-CZ"/>
              <a:pPr/>
              <a:t>11</a:t>
            </a:fld>
            <a:endParaRPr lang="cs-CZ" altLang="cs-CZ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1143702"/>
              </p:ext>
            </p:extLst>
          </p:nvPr>
        </p:nvGraphicFramePr>
        <p:xfrm>
          <a:off x="592584" y="1980430"/>
          <a:ext cx="9577064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644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11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Система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/>
                        <a:t>Характеристика</a:t>
                      </a:r>
                      <a:endParaRPr lang="cs-CZ" sz="24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49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Аварийное планирование</a:t>
                      </a:r>
                      <a:endParaRPr kumimoji="0" lang="cs-CZ" sz="16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8558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581025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Будет создано при сотрудничестве с НАЭКом</a:t>
                      </a:r>
                      <a:endParaRPr kumimoji="0" lang="cs-CZ" sz="16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8558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3773">
                <a:tc>
                  <a:txBody>
                    <a:bodyPr/>
                    <a:lstStyle/>
                    <a:p>
                      <a:pPr marL="0" marR="0" lvl="0" indent="0" algn="l" defTabSz="581025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Мониторинг радиационной обстановки</a:t>
                      </a:r>
                      <a:endParaRPr kumimoji="0" lang="cs-CZ" sz="16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8558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1025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Стационарные и мобильные  системы измерения радиационной обстановки</a:t>
                      </a:r>
                      <a:endParaRPr kumimoji="0" lang="cs-CZ" sz="16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8558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4379">
                <a:tc>
                  <a:txBody>
                    <a:bodyPr/>
                    <a:lstStyle/>
                    <a:p>
                      <a:pPr marL="0" marR="0" lvl="0" indent="0" algn="l" defTabSz="581025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Обеспечение подачи электричества </a:t>
                      </a:r>
                    </a:p>
                    <a:p>
                      <a:pPr marL="0" marR="0" lvl="0" indent="0" algn="l" defTabSz="581025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(AAC  DG)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1025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smtClean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Их мощность </a:t>
                      </a:r>
                      <a:r>
                        <a:rPr kumimoji="0" lang="ru-RU" sz="16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будет определена требованиями систем безопасности (</a:t>
                      </a:r>
                      <a:r>
                        <a:rPr kumimoji="0" lang="cs-CZ" sz="16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DEC-A, DEC-B)</a:t>
                      </a:r>
                      <a:endParaRPr kumimoji="0" lang="cs-CZ" sz="16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8558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4197">
                <a:tc>
                  <a:txBody>
                    <a:bodyPr/>
                    <a:lstStyle/>
                    <a:p>
                      <a:pPr marL="0" marR="0" lvl="0" indent="0" algn="l" defTabSz="581025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EOPS </a:t>
                      </a:r>
                      <a:r>
                        <a:rPr kumimoji="0" lang="ru-RU" sz="16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kumimoji="0" lang="cs-CZ" sz="16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1025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Разработка</a:t>
                      </a:r>
                      <a:endParaRPr kumimoji="0" lang="cs-CZ" sz="16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8558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73773">
                <a:tc>
                  <a:txBody>
                    <a:bodyPr/>
                    <a:lstStyle/>
                    <a:p>
                      <a:pPr marL="0" marR="0" lvl="0" indent="0" algn="l" defTabSz="581025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Мобильные дизель-генераторы и аккумуляторы</a:t>
                      </a:r>
                      <a:endParaRPr kumimoji="0" lang="cs-CZ" sz="16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8558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1025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smtClean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Их мощность </a:t>
                      </a:r>
                      <a:r>
                        <a:rPr kumimoji="0" lang="ru-RU" sz="16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будет определена требованиями систем безопасности (</a:t>
                      </a:r>
                      <a:r>
                        <a:rPr kumimoji="0" lang="cs-CZ" sz="16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DEC-A, DEC-B)</a:t>
                      </a:r>
                      <a:endParaRPr kumimoji="0" lang="cs-CZ" sz="16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8558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9310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cs-CZ" sz="2400" dirty="0"/>
              <a:t>Перечень систем/устройств, которые предназначены для предотвращения или смягчения </a:t>
            </a:r>
            <a:r>
              <a:rPr lang="ru-RU" altLang="cs-CZ" sz="2400" dirty="0" smtClean="0"/>
              <a:t>тяжёлых аварий</a:t>
            </a:r>
            <a:endParaRPr lang="ru-RU" altLang="cs-CZ" sz="2400" dirty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520700" y="1331913"/>
            <a:ext cx="4824412" cy="5257800"/>
          </a:xfrm>
        </p:spPr>
        <p:txBody>
          <a:bodyPr numCol="1"/>
          <a:lstStyle/>
          <a:p>
            <a:pPr marL="0" indent="0">
              <a:lnSpc>
                <a:spcPct val="150000"/>
              </a:lnSpc>
              <a:buNone/>
            </a:pPr>
            <a:r>
              <a:rPr lang="ru-RU" sz="2300" dirty="0"/>
              <a:t>Системы </a:t>
            </a:r>
            <a:r>
              <a:rPr lang="ru-RU" sz="2300" dirty="0" smtClean="0"/>
              <a:t>новые:</a:t>
            </a:r>
            <a:endParaRPr lang="ru-RU" sz="2300" dirty="0"/>
          </a:p>
          <a:p>
            <a:pPr>
              <a:lnSpc>
                <a:spcPct val="150000"/>
              </a:lnSpc>
            </a:pPr>
            <a:endParaRPr lang="ru-RU" sz="2100" dirty="0"/>
          </a:p>
        </p:txBody>
      </p:sp>
      <p:sp>
        <p:nvSpPr>
          <p:cNvPr id="4100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1C38455-B32D-4564-BE21-74ECEEB13475}" type="slidenum">
              <a:rPr lang="cs-CZ" altLang="cs-CZ"/>
              <a:pPr/>
              <a:t>12</a:t>
            </a:fld>
            <a:endParaRPr lang="cs-CZ" altLang="cs-CZ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826"/>
              </p:ext>
            </p:extLst>
          </p:nvPr>
        </p:nvGraphicFramePr>
        <p:xfrm>
          <a:off x="592584" y="1980430"/>
          <a:ext cx="9577064" cy="2300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644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11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Система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/>
                        <a:t>Характеристика</a:t>
                      </a:r>
                      <a:endParaRPr lang="cs-CZ" sz="24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09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Портативные генераторы и портативные пульты управления</a:t>
                      </a:r>
                      <a:endParaRPr kumimoji="0" lang="cs-CZ" sz="16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8558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581025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Управление арматур, замер параметров</a:t>
                      </a:r>
                      <a:endParaRPr kumimoji="0" lang="cs-CZ" sz="16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8558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3773">
                <a:tc>
                  <a:txBody>
                    <a:bodyPr/>
                    <a:lstStyle/>
                    <a:p>
                      <a:pPr marL="0" marR="0" lvl="0" indent="0" algn="l" defTabSz="581025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Техника системы пожаротушения</a:t>
                      </a:r>
                      <a:endParaRPr kumimoji="0" lang="cs-CZ" sz="16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8558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5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Тяжелая техника для обеспечение доступа после розрушений, подвоз </a:t>
                      </a:r>
                      <a:r>
                        <a:rPr kumimoji="0" lang="ru-RU" sz="1600" b="1" i="0" u="none" strike="noStrike" kern="0" cap="none" spc="0" normalizeH="0" baseline="0" smtClean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дизельного топлива и т.п.</a:t>
                      </a:r>
                      <a:endParaRPr kumimoji="0" lang="cs-CZ" sz="16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8558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4055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/>
              <a:t>СОКР – проводимые эксперименты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0576" y="1332359"/>
            <a:ext cx="9620250" cy="5257800"/>
          </a:xfrm>
        </p:spPr>
        <p:txBody>
          <a:bodyPr/>
          <a:lstStyle/>
          <a:p>
            <a:r>
              <a:rPr lang="ru-RU" smtClean="0"/>
              <a:t>Влияние </a:t>
            </a:r>
            <a:r>
              <a:rPr lang="ru-RU"/>
              <a:t>борной кислоты на теплообмен,</a:t>
            </a:r>
          </a:p>
          <a:p>
            <a:r>
              <a:rPr lang="ru-RU" smtClean="0"/>
              <a:t>Влияние </a:t>
            </a:r>
            <a:r>
              <a:rPr lang="ru-RU"/>
              <a:t>состояния поверхности на </a:t>
            </a:r>
            <a:r>
              <a:rPr lang="ru-RU" smtClean="0"/>
              <a:t>теплообмен</a:t>
            </a:r>
            <a:r>
              <a:rPr lang="cs-CZ" smtClean="0"/>
              <a:t>,</a:t>
            </a:r>
          </a:p>
          <a:p>
            <a:r>
              <a:rPr lang="ru-RU" smtClean="0"/>
              <a:t>Определение запаса </a:t>
            </a:r>
            <a:r>
              <a:rPr lang="ru-RU"/>
              <a:t>до кризиса </a:t>
            </a:r>
            <a:r>
              <a:rPr lang="ru-RU" smtClean="0"/>
              <a:t>теплообмена по высоте КР,</a:t>
            </a:r>
            <a:endParaRPr lang="ru-RU"/>
          </a:p>
          <a:p>
            <a:r>
              <a:rPr lang="ru-RU"/>
              <a:t>Определение запаса до кризиса теплообмена при разных давлениях воды,</a:t>
            </a:r>
          </a:p>
          <a:p>
            <a:r>
              <a:rPr lang="ru-RU"/>
              <a:t>Определение запаса до кризиса теплообмена при наличии дефлектора</a:t>
            </a:r>
            <a:r>
              <a:rPr lang="ru-RU" smtClean="0"/>
              <a:t>.</a:t>
            </a:r>
          </a:p>
          <a:p>
            <a:pPr marL="0" indent="0">
              <a:buNone/>
            </a:pPr>
            <a:endParaRPr lang="ru-RU" smtClean="0"/>
          </a:p>
          <a:p>
            <a:r>
              <a:rPr lang="ru-RU"/>
              <a:t>Экспериментальное определение ползучести и других механических свойств материала корпуса реактора при высоких температурах для выполнения расчетов прочности корпуса реактора во время тяжелой аварии.</a:t>
            </a:r>
            <a:endParaRPr lang="cs-CZ"/>
          </a:p>
          <a:p>
            <a:endParaRPr lang="ru-RU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73DAA-6485-4B95-83D2-855F848011DA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Конфигурация шахты реактора ВВЭР-</a:t>
            </a:r>
            <a:r>
              <a:rPr lang="cs-CZ" sz="2400" dirty="0"/>
              <a:t>1000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73DAA-6485-4B95-83D2-855F848011DA}" type="slidenum">
              <a:rPr lang="cs-CZ" altLang="cs-CZ" smtClean="0"/>
              <a:pPr/>
              <a:t>14</a:t>
            </a:fld>
            <a:endParaRPr lang="cs-CZ" alt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6680" y="1404366"/>
            <a:ext cx="7848872" cy="549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1311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cs-CZ" dirty="0">
                <a:solidFill>
                  <a:srgbClr val="0854A0"/>
                </a:solidFill>
              </a:rPr>
              <a:t>Эксперименты на малой установке</a:t>
            </a:r>
            <a:r>
              <a:rPr lang="cs-CZ" altLang="cs-CZ" dirty="0">
                <a:solidFill>
                  <a:srgbClr val="0854A0"/>
                </a:solidFill>
              </a:rPr>
              <a:t> (</a:t>
            </a:r>
            <a:r>
              <a:rPr lang="cs-CZ" dirty="0">
                <a:solidFill>
                  <a:srgbClr val="0854A0"/>
                </a:solidFill>
              </a:rPr>
              <a:t>BESTH)</a:t>
            </a:r>
            <a:endParaRPr lang="cs-CZ" altLang="cs-CZ" dirty="0">
              <a:solidFill>
                <a:srgbClr val="0854A0"/>
              </a:solidFill>
            </a:endParaRPr>
          </a:p>
        </p:txBody>
      </p:sp>
      <p:sp>
        <p:nvSpPr>
          <p:cNvPr id="4100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1C38455-B32D-4564-BE21-74ECEEB13475}" type="slidenum">
              <a:rPr lang="cs-CZ" altLang="cs-CZ"/>
              <a:pPr/>
              <a:t>15</a:t>
            </a:fld>
            <a:endParaRPr lang="cs-CZ" altLang="cs-CZ"/>
          </a:p>
        </p:txBody>
      </p:sp>
      <p:pic>
        <p:nvPicPr>
          <p:cNvPr id="5" name="obrázek 32" descr="C:\Users\bae2\Documents\menežeris\14D0002 - TAČR\zpráva 0715\obrázky do zprávy\Sestava2.JPG">
            <a:extLst>
              <a:ext uri="{FF2B5EF4-FFF2-40B4-BE49-F238E27FC236}">
                <a16:creationId xmlns:a16="http://schemas.microsoft.com/office/drawing/2014/main" xmlns="" id="{AB38337A-B2C3-4BE5-9560-B0F2E1A759A0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4872" y="1404367"/>
            <a:ext cx="4032448" cy="531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45446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854A0"/>
                </a:solidFill>
              </a:rPr>
              <a:t>Конструктивная схема </a:t>
            </a:r>
            <a:r>
              <a:rPr lang="cs-CZ" dirty="0">
                <a:solidFill>
                  <a:srgbClr val="0854A0"/>
                </a:solidFill>
              </a:rPr>
              <a:t>THS-15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73DAA-6485-4B95-83D2-855F848011DA}" type="slidenum">
              <a:rPr lang="cs-CZ" altLang="cs-CZ" smtClean="0"/>
              <a:pPr/>
              <a:t>16</a:t>
            </a:fld>
            <a:endParaRPr lang="cs-CZ" alt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7926C347-4666-47DD-BBD9-8125463A8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1006" y="1548383"/>
            <a:ext cx="7764633" cy="509003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854A0"/>
                </a:solidFill>
              </a:rPr>
              <a:t>Конструктивная схема </a:t>
            </a:r>
            <a:r>
              <a:rPr lang="cs-CZ" dirty="0">
                <a:solidFill>
                  <a:srgbClr val="0854A0"/>
                </a:solidFill>
              </a:rPr>
              <a:t>THS-15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73DAA-6485-4B95-83D2-855F848011DA}" type="slidenum">
              <a:rPr lang="cs-CZ" altLang="cs-CZ" smtClean="0"/>
              <a:pPr/>
              <a:t>17</a:t>
            </a:fld>
            <a:endParaRPr lang="cs-CZ" altLang="cs-CZ"/>
          </a:p>
        </p:txBody>
      </p:sp>
      <p:pic>
        <p:nvPicPr>
          <p:cNvPr id="5" name="Zástupný symbol pro obsah 4" descr="C:\Users\vladimir.krhounek\Pictures\schema IO Besth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688" y="1908423"/>
            <a:ext cx="2980113" cy="243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C:\Users\vladimir.krhounek\Pictures\0357-02-00-00-000-PRIMARNI-OKRUH k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1136" y="1692399"/>
            <a:ext cx="2378710" cy="307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952624" y="4644727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600" dirty="0"/>
              <a:t>Первый контур</a:t>
            </a:r>
            <a:endParaRPr lang="cs-CZ" sz="1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561136" y="4932759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sz="1600" dirty="0"/>
              <a:t>3D </a:t>
            </a:r>
            <a:r>
              <a:rPr lang="ru-RU" sz="1600" dirty="0"/>
              <a:t>модель охлаждающего канала и первого контура</a:t>
            </a:r>
            <a:endParaRPr lang="cs-CZ" sz="16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240656" y="5724847"/>
            <a:ext cx="77768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b="1" i="1" dirty="0"/>
              <a:t>1</a:t>
            </a:r>
            <a:r>
              <a:rPr lang="cs-CZ" i="1" dirty="0"/>
              <a:t> – </a:t>
            </a:r>
            <a:r>
              <a:rPr lang="ru-RU" i="1" dirty="0"/>
              <a:t>модель полости реактора</a:t>
            </a:r>
            <a:r>
              <a:rPr lang="cs-CZ" i="1" dirty="0"/>
              <a:t>, </a:t>
            </a:r>
            <a:r>
              <a:rPr lang="cs-CZ" b="1" i="1" dirty="0"/>
              <a:t>2</a:t>
            </a:r>
            <a:r>
              <a:rPr lang="cs-CZ" i="1" dirty="0"/>
              <a:t> – </a:t>
            </a:r>
            <a:r>
              <a:rPr lang="ru-RU" i="1" dirty="0"/>
              <a:t>клапан сброса пара</a:t>
            </a:r>
            <a:r>
              <a:rPr lang="cs-CZ" i="1" dirty="0"/>
              <a:t>, </a:t>
            </a:r>
            <a:endParaRPr lang="ru-RU" i="1" dirty="0"/>
          </a:p>
          <a:p>
            <a:pPr>
              <a:buNone/>
            </a:pPr>
            <a:r>
              <a:rPr lang="cs-CZ" b="1" i="1" dirty="0"/>
              <a:t>3</a:t>
            </a:r>
            <a:r>
              <a:rPr lang="cs-CZ" i="1" dirty="0"/>
              <a:t> – </a:t>
            </a:r>
            <a:r>
              <a:rPr lang="ru-RU" i="1" dirty="0"/>
              <a:t>конденсатор</a:t>
            </a:r>
            <a:r>
              <a:rPr lang="cs-CZ" i="1" dirty="0"/>
              <a:t>, </a:t>
            </a:r>
            <a:r>
              <a:rPr lang="cs-CZ" b="1" i="1" dirty="0"/>
              <a:t>4</a:t>
            </a:r>
            <a:r>
              <a:rPr lang="cs-CZ" i="1" dirty="0"/>
              <a:t> – </a:t>
            </a:r>
            <a:r>
              <a:rPr lang="ru-RU" i="1" dirty="0"/>
              <a:t>дополнительный охладитель</a:t>
            </a:r>
            <a:r>
              <a:rPr lang="cs-CZ" i="1" dirty="0"/>
              <a:t>, </a:t>
            </a:r>
            <a:r>
              <a:rPr lang="cs-CZ" b="1" i="1" dirty="0"/>
              <a:t>5</a:t>
            </a:r>
            <a:r>
              <a:rPr lang="cs-CZ" i="1" dirty="0"/>
              <a:t> – </a:t>
            </a:r>
            <a:r>
              <a:rPr lang="ru-RU" i="1" dirty="0"/>
              <a:t>насос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63318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854A0"/>
                </a:solidFill>
              </a:rPr>
              <a:t>Расположение топливных элементов</a:t>
            </a:r>
            <a:endParaRPr lang="cs-CZ" dirty="0">
              <a:solidFill>
                <a:srgbClr val="0854A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73DAA-6485-4B95-83D2-855F848011DA}" type="slidenum">
              <a:rPr lang="cs-CZ" altLang="cs-CZ" smtClean="0"/>
              <a:pPr/>
              <a:t>18</a:t>
            </a:fld>
            <a:endParaRPr lang="cs-CZ" altLang="cs-CZ"/>
          </a:p>
        </p:txBody>
      </p:sp>
      <p:pic>
        <p:nvPicPr>
          <p:cNvPr id="5" name="Obrázek 18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6670" y="1331913"/>
            <a:ext cx="288831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z="2400" kern="1200" dirty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520576" y="1260351"/>
            <a:ext cx="9620250" cy="5257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/>
              <a:t>Деятельность ÚJV Řež, a. s. </a:t>
            </a:r>
            <a:r>
              <a:rPr lang="ru-RU" sz="2200" smtClean="0"/>
              <a:t>по </a:t>
            </a:r>
            <a:r>
              <a:rPr lang="ru-RU" sz="2200"/>
              <a:t>повышению безопасности реакторов </a:t>
            </a:r>
            <a:r>
              <a:rPr lang="ru-RU" sz="2200" smtClean="0"/>
              <a:t>ВВЭР-1000 охватывает большое количество направлений: мы занимаемся проектированием систем, аналитическим обоснованием, экспериментальными работами для получения необходимых данных. Участвуем в многих международных проектах, касающихся повышения безопасности ядерных установок.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2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smtClean="0"/>
              <a:t>В данной презентации я буду говорить только о работах, которые мы предлагаем в рамках возможной достройки новых блоков в ХАЭС.</a:t>
            </a:r>
            <a:endParaRPr lang="ru-RU" sz="220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cs-CZ" sz="2800" dirty="0"/>
          </a:p>
        </p:txBody>
      </p:sp>
      <p:sp>
        <p:nvSpPr>
          <p:cNvPr id="4100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1C38455-B32D-4564-BE21-74ECEEB13475}" type="slidenum">
              <a:rPr lang="cs-CZ" altLang="cs-CZ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219776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854A0"/>
                </a:solidFill>
              </a:rPr>
              <a:t>Параметры экспериментальной установки</a:t>
            </a:r>
            <a:endParaRPr lang="en-US" dirty="0">
              <a:solidFill>
                <a:srgbClr val="0854A0"/>
              </a:solidFill>
            </a:endParaRPr>
          </a:p>
        </p:txBody>
      </p:sp>
      <p:sp>
        <p:nvSpPr>
          <p:cNvPr id="3" name="Zástupný symbol pro obsah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520700" y="1331913"/>
            <a:ext cx="9620250" cy="5257800"/>
          </a:xfrm>
          <a:blipFill rotWithShape="1"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endParaRPr lang="cs-CZ" dirty="0">
              <a:noFill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73DAA-6485-4B95-83D2-855F848011DA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2934851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854A0"/>
                </a:solidFill>
              </a:rPr>
              <a:t>Демонстрация двух секций с отверстиями для топливных патронов</a:t>
            </a:r>
            <a:endParaRPr lang="cs-CZ" dirty="0">
              <a:solidFill>
                <a:srgbClr val="0854A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73DAA-6485-4B95-83D2-855F848011DA}" type="slidenum">
              <a:rPr lang="cs-CZ" altLang="cs-CZ" smtClean="0"/>
              <a:pPr/>
              <a:t>20</a:t>
            </a:fld>
            <a:endParaRPr lang="cs-CZ" altLang="cs-CZ"/>
          </a:p>
        </p:txBody>
      </p:sp>
      <p:pic>
        <p:nvPicPr>
          <p:cNvPr id="39937" name="obrázek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579" y="1476375"/>
            <a:ext cx="8152949" cy="5025604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0"/>
            <a:ext cx="1069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4686300"/>
            <a:ext cx="106902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3283" y="180231"/>
            <a:ext cx="8421688" cy="792163"/>
          </a:xfrm>
        </p:spPr>
        <p:txBody>
          <a:bodyPr/>
          <a:lstStyle/>
          <a:p>
            <a:r>
              <a:rPr lang="ru-RU" dirty="0">
                <a:solidFill>
                  <a:srgbClr val="0854A0"/>
                </a:solidFill>
              </a:rPr>
              <a:t>Секция №2 при монтаже анкера</a:t>
            </a:r>
            <a:endParaRPr lang="cs-CZ" dirty="0">
              <a:solidFill>
                <a:srgbClr val="0854A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73DAA-6485-4B95-83D2-855F848011DA}" type="slidenum">
              <a:rPr lang="cs-CZ" altLang="cs-CZ" smtClean="0"/>
              <a:pPr/>
              <a:t>21</a:t>
            </a:fld>
            <a:endParaRPr lang="cs-CZ" altLang="cs-CZ"/>
          </a:p>
        </p:txBody>
      </p:sp>
      <p:pic>
        <p:nvPicPr>
          <p:cNvPr id="3074" name="Picture 2" descr="C:\Dokumenty\Oddělení 2301\Porady\2018-01-23 Porada vedení divize 2300\Fotky\THS-15-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285" y="1287242"/>
            <a:ext cx="9433048" cy="624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114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854A0"/>
                </a:solidFill>
              </a:rPr>
              <a:t>Секция №2 перед спусканием через крышу </a:t>
            </a:r>
            <a:endParaRPr lang="cs-CZ" dirty="0">
              <a:solidFill>
                <a:srgbClr val="0854A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73DAA-6485-4B95-83D2-855F848011DA}" type="slidenum">
              <a:rPr lang="cs-CZ" altLang="cs-CZ" smtClean="0"/>
              <a:pPr/>
              <a:t>22</a:t>
            </a:fld>
            <a:endParaRPr lang="cs-CZ" altLang="cs-CZ"/>
          </a:p>
        </p:txBody>
      </p:sp>
      <p:pic>
        <p:nvPicPr>
          <p:cNvPr id="6146" name="Picture 2" descr="C:\Dokumenty\Oddělení 2301\Porady\2018-01-23 Porada vedení divize 2300\Fotky\THS-15-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608" y="1260350"/>
            <a:ext cx="9361040" cy="620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0274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854A0"/>
                </a:solidFill>
              </a:rPr>
              <a:t>Положение при скреплении секций №1 и №2</a:t>
            </a:r>
            <a:endParaRPr lang="cs-CZ" dirty="0">
              <a:solidFill>
                <a:srgbClr val="0854A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73DAA-6485-4B95-83D2-855F848011DA}" type="slidenum">
              <a:rPr lang="cs-CZ" altLang="cs-CZ" smtClean="0"/>
              <a:pPr/>
              <a:t>23</a:t>
            </a:fld>
            <a:endParaRPr lang="cs-CZ" altLang="cs-CZ"/>
          </a:p>
        </p:txBody>
      </p:sp>
      <p:pic>
        <p:nvPicPr>
          <p:cNvPr id="8194" name="Picture 2" descr="C:\Dokumenty\Oddělení 2301\Porady\2018-01-23 Porada vedení divize 2300\Fotky\THS-15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608" y="1260351"/>
            <a:ext cx="9361040" cy="619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3616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854A0"/>
                </a:solidFill>
              </a:rPr>
              <a:t>Вид на верхнюю секцию и конденсатор</a:t>
            </a:r>
            <a:endParaRPr lang="cs-CZ" dirty="0">
              <a:solidFill>
                <a:srgbClr val="0854A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73DAA-6485-4B95-83D2-855F848011DA}" type="slidenum">
              <a:rPr lang="cs-CZ" altLang="cs-CZ" smtClean="0"/>
              <a:pPr/>
              <a:t>24</a:t>
            </a:fld>
            <a:endParaRPr lang="cs-CZ" altLang="cs-CZ"/>
          </a:p>
        </p:txBody>
      </p:sp>
      <p:pic>
        <p:nvPicPr>
          <p:cNvPr id="2053" name="Picture 5" descr="C:\Dokumenty\IVR\THS-15 výstavba\Fotky\2018-02-01\IMG_2498-m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9136" y="1260351"/>
            <a:ext cx="7344816" cy="550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043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6600" y="108223"/>
            <a:ext cx="8205788" cy="864915"/>
          </a:xfrm>
        </p:spPr>
        <p:txBody>
          <a:bodyPr/>
          <a:lstStyle/>
          <a:p>
            <a:r>
              <a:rPr lang="cs-CZ" sz="1200" dirty="0">
                <a:solidFill>
                  <a:srgbClr val="FF0000"/>
                </a:solidFill>
              </a:rPr>
              <a:t/>
            </a:r>
            <a:br>
              <a:rPr lang="cs-CZ" sz="12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0854A0"/>
                </a:solidFill>
              </a:rPr>
              <a:t>Схема средних значений, применямых в ходе тестов на </a:t>
            </a:r>
            <a:r>
              <a:rPr lang="cs-CZ" sz="2000" dirty="0">
                <a:solidFill>
                  <a:srgbClr val="0854A0"/>
                </a:solidFill>
              </a:rPr>
              <a:t>THS-15 </a:t>
            </a:r>
            <a:r>
              <a:rPr lang="ru-RU" sz="2000" dirty="0">
                <a:solidFill>
                  <a:srgbClr val="0854A0"/>
                </a:solidFill>
              </a:rPr>
              <a:t>для общего профиля из расчётов </a:t>
            </a:r>
            <a:r>
              <a:rPr lang="cs-CZ" sz="2000" dirty="0">
                <a:solidFill>
                  <a:srgbClr val="0854A0"/>
                </a:solidFill>
              </a:rPr>
              <a:t>UJV </a:t>
            </a:r>
            <a:r>
              <a:rPr lang="cs-CZ" sz="2000" dirty="0" err="1">
                <a:solidFill>
                  <a:srgbClr val="0854A0"/>
                </a:solidFill>
              </a:rPr>
              <a:t>Fluent</a:t>
            </a:r>
            <a:endParaRPr lang="cs-CZ" sz="2400" dirty="0">
              <a:solidFill>
                <a:srgbClr val="0854A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73DAA-6485-4B95-83D2-855F848011DA}" type="slidenum">
              <a:rPr lang="cs-CZ" altLang="cs-CZ" smtClean="0"/>
              <a:pPr/>
              <a:t>25</a:t>
            </a:fld>
            <a:endParaRPr lang="cs-CZ" altLang="cs-CZ"/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xmlns="" id="{00000000-0008-0000-05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59995951"/>
              </p:ext>
            </p:extLst>
          </p:nvPr>
        </p:nvGraphicFramePr>
        <p:xfrm>
          <a:off x="520700" y="1331913"/>
          <a:ext cx="962025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28804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0700" y="1331913"/>
            <a:ext cx="9792964" cy="5257800"/>
          </a:xfrm>
        </p:spPr>
        <p:txBody>
          <a:bodyPr/>
          <a:lstStyle/>
          <a:p>
            <a:pPr lvl="1">
              <a:lnSpc>
                <a:spcPct val="200000"/>
              </a:lnSpc>
            </a:pPr>
            <a:r>
              <a:rPr lang="ru-RU" sz="2400" smtClean="0">
                <a:solidFill>
                  <a:srgbClr val="0854A0"/>
                </a:solidFill>
              </a:rPr>
              <a:t>В данной презентации представлено описание в рамках работ по достройке блоков Хмельницкой АЭС. </a:t>
            </a:r>
          </a:p>
          <a:p>
            <a:pPr marL="292100" lvl="1" indent="0">
              <a:lnSpc>
                <a:spcPct val="200000"/>
              </a:lnSpc>
              <a:buNone/>
            </a:pPr>
            <a:endParaRPr lang="ru-RU" sz="800" smtClean="0">
              <a:solidFill>
                <a:srgbClr val="0854A0"/>
              </a:solidFill>
            </a:endParaRPr>
          </a:p>
          <a:p>
            <a:pPr lvl="1">
              <a:lnSpc>
                <a:spcPct val="200000"/>
              </a:lnSpc>
            </a:pPr>
            <a:r>
              <a:rPr lang="ru-RU" sz="2400" smtClean="0">
                <a:solidFill>
                  <a:srgbClr val="0854A0"/>
                </a:solidFill>
              </a:rPr>
              <a:t>Наш институт предлагает свои возможности и во многих других областях, касающихся потребностей атомных станций. </a:t>
            </a:r>
            <a:endParaRPr lang="cs-CZ" sz="2400" dirty="0">
              <a:solidFill>
                <a:srgbClr val="0854A0"/>
              </a:solidFill>
            </a:endParaRPr>
          </a:p>
          <a:p>
            <a:pPr lvl="1"/>
            <a:endParaRPr lang="ru-RU" dirty="0">
              <a:solidFill>
                <a:srgbClr val="0854A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73DAA-6485-4B95-83D2-855F848011DA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168648" y="180232"/>
            <a:ext cx="8421688" cy="792163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0854A0"/>
                </a:solidFill>
              </a:rPr>
              <a:t>Спасибо за внимание!</a:t>
            </a:r>
            <a:endParaRPr lang="en-GB" sz="3600" dirty="0">
              <a:solidFill>
                <a:srgbClr val="0854A0"/>
              </a:solidFill>
            </a:endParaRPr>
          </a:p>
        </p:txBody>
      </p:sp>
      <p:sp>
        <p:nvSpPr>
          <p:cNvPr id="1331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701676" y="6923088"/>
            <a:ext cx="360363" cy="403225"/>
          </a:xfrm>
          <a:prstGeom prst="rect">
            <a:avLst/>
          </a:prstGeom>
          <a:noFill/>
        </p:spPr>
        <p:txBody>
          <a:bodyPr lIns="91428" tIns="45715" rIns="91428" bIns="45715"/>
          <a:lstStyle/>
          <a:p>
            <a:fld id="{81511C3E-ECFD-4218-8F1B-20672CAD9F11}" type="slidenum">
              <a:rPr lang="cs-CZ"/>
              <a:pPr/>
              <a:t>27</a:t>
            </a:fld>
            <a:endParaRPr lang="cs-CZ"/>
          </a:p>
        </p:txBody>
      </p:sp>
      <p:pic>
        <p:nvPicPr>
          <p:cNvPr id="8" name="Picture 1039" descr="E:\skenování\fotky UJV\pohled UJVsv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140817"/>
            <a:ext cx="10690224" cy="64204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38177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z="2400" kern="1200" dirty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520576" y="1260351"/>
            <a:ext cx="9620250" cy="5257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/>
              <a:t>Наши усилия направлены на повышение уровня безопасности базового проекта ВВЭР-1000/В-320 по возможности до уровня проектов GenIII.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/>
              <a:t>Новая философия безопасности для модифицированного блока ВВЭР-1000/В-320 состоит не только из новых систем/устройств и оборудования, но также из административных и организационных мер. Повышение безопасности - достаточно сложный процесс, и именно поэтому требует комплексного подхода.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smtClean="0"/>
              <a:t>В </a:t>
            </a:r>
            <a:r>
              <a:rPr lang="ru-RU" sz="2200"/>
              <a:t>предлагаемых нами решениях для каждой конкретной задачи мы учитываем современный международный опыт. В то же время, для каждого отдельного требования мы находим такое решение, которое будет взаимосвязано с другими требованиями, для </a:t>
            </a:r>
            <a:r>
              <a:rPr lang="ru-RU" sz="2200" smtClean="0"/>
              <a:t>достижения целостного </a:t>
            </a:r>
            <a:r>
              <a:rPr lang="ru-RU" sz="2200"/>
              <a:t>концепта, охватывающего весь спектр потенциальных рисков</a:t>
            </a:r>
            <a:r>
              <a:rPr lang="ru-RU" sz="2200" smtClean="0"/>
              <a:t>.</a:t>
            </a:r>
            <a:endParaRPr lang="ru-RU" sz="220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cs-CZ" sz="2800" dirty="0"/>
          </a:p>
        </p:txBody>
      </p:sp>
      <p:sp>
        <p:nvSpPr>
          <p:cNvPr id="4100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1C38455-B32D-4564-BE21-74ECEEB13475}" type="slidenum">
              <a:rPr lang="cs-CZ" altLang="cs-CZ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2959129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cs-CZ" sz="2400" kern="1200"/>
              <a:t>Деятельность  ÚJV Řež, a. s. по повышению безопасности реакторов ВВЭР-1000 касается:</a:t>
            </a:r>
            <a:endParaRPr lang="cs-CZ" altLang="cs-CZ" sz="2400" kern="1200" dirty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3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smtClean="0"/>
              <a:t>проектных работ</a:t>
            </a:r>
            <a:endParaRPr lang="ru-RU" sz="2800" dirty="0"/>
          </a:p>
          <a:p>
            <a:pPr>
              <a:lnSpc>
                <a:spcPct val="3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smtClean="0"/>
              <a:t>аналитических работ</a:t>
            </a:r>
          </a:p>
          <a:p>
            <a:pPr>
              <a:lnSpc>
                <a:spcPct val="3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smtClean="0"/>
              <a:t>экспериментальных работ</a:t>
            </a:r>
            <a:endParaRPr lang="cs-CZ" sz="2800" dirty="0"/>
          </a:p>
        </p:txBody>
      </p:sp>
      <p:sp>
        <p:nvSpPr>
          <p:cNvPr id="4100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1C38455-B32D-4564-BE21-74ECEEB13475}" type="slidenum">
              <a:rPr lang="cs-CZ" altLang="cs-CZ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3199154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/>
              <a:t>Основные </a:t>
            </a:r>
            <a:r>
              <a:rPr lang="ru-RU" sz="2400" smtClean="0"/>
              <a:t>подходы к обеспечению безопасности модифицированных </a:t>
            </a:r>
            <a:r>
              <a:rPr lang="ru-RU" sz="2400" dirty="0"/>
              <a:t>блоков АЭС ВВЭР-1000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Важно приблизиться/достичь </a:t>
            </a:r>
            <a:r>
              <a:rPr lang="ru-RU"/>
              <a:t>уровня </a:t>
            </a:r>
            <a:r>
              <a:rPr lang="ru-RU" smtClean="0"/>
              <a:t>стандарта </a:t>
            </a:r>
            <a:r>
              <a:rPr lang="cs-CZ" dirty="0" err="1"/>
              <a:t>GenIII</a:t>
            </a:r>
            <a:r>
              <a:rPr lang="cs-CZ" dirty="0"/>
              <a:t>, </a:t>
            </a:r>
            <a:r>
              <a:rPr lang="ru-RU" dirty="0"/>
              <a:t>выполнить требования документов </a:t>
            </a:r>
            <a:r>
              <a:rPr lang="cs-CZ" dirty="0"/>
              <a:t>EUR:</a:t>
            </a:r>
            <a:endParaRPr lang="ru-RU" dirty="0"/>
          </a:p>
          <a:p>
            <a:pPr lvl="1"/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на </a:t>
            </a:r>
            <a:r>
              <a:rPr lang="ru-RU" sz="2400">
                <a:solidFill>
                  <a:schemeClr val="bg2">
                    <a:lumMod val="75000"/>
                  </a:schemeClr>
                </a:solidFill>
              </a:rPr>
              <a:t>основании </a:t>
            </a:r>
            <a:r>
              <a:rPr lang="ru-RU" sz="2400" smtClean="0">
                <a:solidFill>
                  <a:schemeClr val="bg2">
                    <a:lumMod val="75000"/>
                  </a:schemeClr>
                </a:solidFill>
              </a:rPr>
              <a:t>естественных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законов</a:t>
            </a:r>
            <a:r>
              <a:rPr lang="ru-RU" sz="240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ru-RU" sz="2400" smtClean="0">
                <a:solidFill>
                  <a:schemeClr val="bg2">
                    <a:lumMod val="75000"/>
                  </a:schemeClr>
                </a:solidFill>
              </a:rPr>
              <a:t>достичь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максимальной пассивности </a:t>
            </a:r>
            <a:r>
              <a:rPr lang="ru-RU" sz="2400">
                <a:solidFill>
                  <a:schemeClr val="bg2">
                    <a:lumMod val="75000"/>
                  </a:schemeClr>
                </a:solidFill>
              </a:rPr>
              <a:t>участвующих </a:t>
            </a:r>
            <a:r>
              <a:rPr lang="ru-RU" sz="2400" smtClean="0">
                <a:solidFill>
                  <a:schemeClr val="bg2">
                    <a:lumMod val="75000"/>
                  </a:schemeClr>
                </a:solidFill>
              </a:rPr>
              <a:t>систем</a:t>
            </a:r>
            <a:r>
              <a:rPr lang="en-US" sz="240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ru-RU" sz="2400">
                <a:solidFill>
                  <a:schemeClr val="bg2">
                    <a:lumMod val="75000"/>
                  </a:schemeClr>
                </a:solidFill>
              </a:rPr>
              <a:t>создать </a:t>
            </a:r>
            <a:r>
              <a:rPr lang="ru-RU" sz="2400" smtClean="0">
                <a:solidFill>
                  <a:schemeClr val="bg2">
                    <a:lumMod val="75000"/>
                  </a:schemeClr>
                </a:solidFill>
              </a:rPr>
              <a:t>зоновую защиту </a:t>
            </a:r>
            <a:r>
              <a:rPr lang="ru-RU" sz="240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cs-CZ" sz="2400" dirty="0">
                <a:solidFill>
                  <a:schemeClr val="bg2">
                    <a:lumMod val="75000"/>
                  </a:schemeClr>
                </a:solidFill>
              </a:rPr>
              <a:t>Defense in </a:t>
            </a:r>
            <a:r>
              <a:rPr lang="cs-CZ" sz="2400" dirty="0" err="1">
                <a:solidFill>
                  <a:schemeClr val="bg2">
                    <a:lumMod val="75000"/>
                  </a:schemeClr>
                </a:solidFill>
              </a:rPr>
              <a:t>Depth</a:t>
            </a:r>
            <a:r>
              <a:rPr lang="cs-CZ" sz="2400" dirty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endParaRPr lang="ru-RU" sz="1600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endParaRPr lang="ru-RU" sz="1600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endParaRPr lang="ru-RU" sz="1600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endParaRPr lang="ru-RU" sz="1600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endParaRPr lang="ru-RU" sz="1600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endParaRPr lang="ru-RU" sz="1600" dirty="0">
              <a:solidFill>
                <a:schemeClr val="bg2">
                  <a:lumMod val="75000"/>
                </a:schemeClr>
              </a:solidFill>
            </a:endParaRPr>
          </a:p>
          <a:p>
            <a:pPr lvl="1">
              <a:buNone/>
            </a:pPr>
            <a:endParaRPr lang="cs-CZ" sz="1600" dirty="0">
              <a:solidFill>
                <a:schemeClr val="bg2">
                  <a:lumMod val="75000"/>
                </a:schemeClr>
              </a:solidFill>
            </a:endParaRPr>
          </a:p>
          <a:p>
            <a:pPr lvl="2"/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73DAA-6485-4B95-83D2-855F848011DA}" type="slidenum">
              <a:rPr lang="cs-CZ" altLang="cs-CZ" smtClean="0"/>
              <a:pPr/>
              <a:t>4</a:t>
            </a:fld>
            <a:endParaRPr lang="cs-CZ" alt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0616" y="3492599"/>
            <a:ext cx="872490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6560" y="1188343"/>
            <a:ext cx="9764390" cy="5833094"/>
          </a:xfrm>
        </p:spPr>
        <p:txBody>
          <a:bodyPr/>
          <a:lstStyle/>
          <a:p>
            <a:r>
              <a:rPr lang="ru-RU" sz="1600" smtClean="0"/>
              <a:t>Приближение/достижение </a:t>
            </a:r>
            <a:r>
              <a:rPr lang="ru-RU" sz="1600" dirty="0"/>
              <a:t>уровня стандарда </a:t>
            </a:r>
            <a:r>
              <a:rPr lang="cs-CZ" sz="1600" dirty="0" err="1"/>
              <a:t>GenIII</a:t>
            </a:r>
            <a:r>
              <a:rPr lang="cs-CZ" sz="1600"/>
              <a:t>, </a:t>
            </a:r>
            <a:r>
              <a:rPr lang="ru-RU" sz="1600" smtClean="0"/>
              <a:t>выполнение требований </a:t>
            </a:r>
            <a:r>
              <a:rPr lang="ru-RU" sz="1600" dirty="0"/>
              <a:t>документов </a:t>
            </a:r>
            <a:r>
              <a:rPr lang="cs-CZ" sz="1600" dirty="0"/>
              <a:t>EUR:</a:t>
            </a:r>
            <a:endParaRPr lang="ru-RU" sz="1600" dirty="0"/>
          </a:p>
          <a:p>
            <a:pPr lvl="1"/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Для </a:t>
            </a:r>
            <a:r>
              <a:rPr lang="ru-RU" sz="2000">
                <a:solidFill>
                  <a:schemeClr val="bg2">
                    <a:lumMod val="75000"/>
                  </a:schemeClr>
                </a:solidFill>
              </a:rPr>
              <a:t>тяжелых </a:t>
            </a:r>
            <a:r>
              <a:rPr lang="ru-RU" sz="2000" smtClean="0">
                <a:solidFill>
                  <a:schemeClr val="bg2">
                    <a:lumMod val="75000"/>
                  </a:schemeClr>
                </a:solidFill>
              </a:rPr>
              <a:t>аварий: </a:t>
            </a:r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  <a:p>
            <a:pPr lvl="2"/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Оборудование для ТА должно быть уникальным для решения их последствий, нельзя использовать оборудование для </a:t>
            </a:r>
            <a:r>
              <a:rPr lang="ru-RU" sz="2000">
                <a:solidFill>
                  <a:schemeClr val="bg2">
                    <a:lumMod val="75000"/>
                  </a:schemeClr>
                </a:solidFill>
              </a:rPr>
              <a:t>низших </a:t>
            </a:r>
            <a:r>
              <a:rPr lang="ru-RU" sz="2000" smtClean="0">
                <a:solidFill>
                  <a:schemeClr val="bg2">
                    <a:lumMod val="75000"/>
                  </a:schemeClr>
                </a:solidFill>
              </a:rPr>
              <a:t>уровней,</a:t>
            </a:r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  <a:p>
            <a:pPr lvl="2"/>
            <a:r>
              <a:rPr lang="ru-RU" sz="2000" smtClean="0">
                <a:solidFill>
                  <a:schemeClr val="bg2">
                    <a:lumMod val="75000"/>
                  </a:schemeClr>
                </a:solidFill>
              </a:rPr>
              <a:t>Исключение возможности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повреждения высокоэнергетическим воздействием (Высокое давление в контейнменте, первом контуре, </a:t>
            </a:r>
            <a:r>
              <a:rPr lang="ru-RU" sz="2000">
                <a:solidFill>
                  <a:schemeClr val="bg2">
                    <a:lumMod val="75000"/>
                  </a:schemeClr>
                </a:solidFill>
              </a:rPr>
              <a:t>паровой </a:t>
            </a:r>
            <a:r>
              <a:rPr lang="ru-RU" sz="2000" smtClean="0">
                <a:solidFill>
                  <a:schemeClr val="bg2">
                    <a:lumMod val="75000"/>
                  </a:schemeClr>
                </a:solidFill>
              </a:rPr>
              <a:t>взрыв, </a:t>
            </a:r>
            <a:r>
              <a:rPr lang="ru-RU" sz="2000">
                <a:solidFill>
                  <a:schemeClr val="bg2">
                    <a:lumMod val="75000"/>
                  </a:schemeClr>
                </a:solidFill>
              </a:rPr>
              <a:t>взрыв </a:t>
            </a:r>
            <a:r>
              <a:rPr lang="ru-RU" sz="2000" smtClean="0">
                <a:solidFill>
                  <a:schemeClr val="bg2">
                    <a:lumMod val="75000"/>
                  </a:schemeClr>
                </a:solidFill>
              </a:rPr>
              <a:t>водорода),</a:t>
            </a:r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  <a:p>
            <a:pPr lvl="2"/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Двойной контейнмент (в рамках достройки не </a:t>
            </a:r>
            <a:r>
              <a:rPr lang="ru-RU" sz="2000">
                <a:solidFill>
                  <a:schemeClr val="bg2">
                    <a:lumMod val="75000"/>
                  </a:schemeClr>
                </a:solidFill>
              </a:rPr>
              <a:t>реален</a:t>
            </a:r>
            <a:r>
              <a:rPr lang="ru-RU" sz="2000" smtClean="0">
                <a:solidFill>
                  <a:schemeClr val="bg2">
                    <a:lumMod val="75000"/>
                  </a:schemeClr>
                </a:solidFill>
              </a:rPr>
              <a:t>),</a:t>
            </a:r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  <a:p>
            <a:pPr lvl="2"/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Не превышение вероятности определяющего события 10</a:t>
            </a:r>
            <a:r>
              <a:rPr lang="ru-RU" sz="2000" baseline="30000" dirty="0">
                <a:solidFill>
                  <a:schemeClr val="bg2">
                    <a:lumMod val="75000"/>
                  </a:schemeClr>
                </a:solidFill>
              </a:rPr>
              <a:t>-7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>
                <a:solidFill>
                  <a:schemeClr val="bg2">
                    <a:lumMod val="75000"/>
                  </a:schemeClr>
                </a:solidFill>
              </a:rPr>
              <a:t>в </a:t>
            </a:r>
            <a:r>
              <a:rPr lang="ru-RU" sz="2000" smtClean="0">
                <a:solidFill>
                  <a:schemeClr val="bg2">
                    <a:lumMod val="75000"/>
                  </a:schemeClr>
                </a:solidFill>
              </a:rPr>
              <a:t>год, </a:t>
            </a:r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  <a:p>
            <a:pPr lvl="2"/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Требования по безопасности </a:t>
            </a:r>
            <a:r>
              <a:rPr lang="ru-RU" sz="2000">
                <a:solidFill>
                  <a:schemeClr val="bg2">
                    <a:lumMod val="75000"/>
                  </a:schemeClr>
                </a:solidFill>
              </a:rPr>
              <a:t>в </a:t>
            </a:r>
            <a:r>
              <a:rPr lang="ru-RU" sz="2000" smtClean="0">
                <a:solidFill>
                  <a:schemeClr val="bg2">
                    <a:lumMod val="75000"/>
                  </a:schemeClr>
                </a:solidFill>
              </a:rPr>
              <a:t>окрестностях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станции при ТА:</a:t>
            </a:r>
          </a:p>
          <a:p>
            <a:pPr lvl="3"/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Без эвакуации населения дальше 3 км </a:t>
            </a:r>
            <a:r>
              <a:rPr lang="ru-RU">
                <a:solidFill>
                  <a:schemeClr val="bg2">
                    <a:lumMod val="75000"/>
                  </a:schemeClr>
                </a:solidFill>
              </a:rPr>
              <a:t>от </a:t>
            </a:r>
            <a:r>
              <a:rPr lang="ru-RU" smtClean="0">
                <a:solidFill>
                  <a:schemeClr val="bg2">
                    <a:lumMod val="75000"/>
                  </a:schemeClr>
                </a:solidFill>
              </a:rPr>
              <a:t>станции,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pPr lvl="3"/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После 5 км от станции не требуется эвакуация </a:t>
            </a:r>
            <a:r>
              <a:rPr lang="ru-RU">
                <a:solidFill>
                  <a:schemeClr val="bg2">
                    <a:lumMod val="75000"/>
                  </a:schemeClr>
                </a:solidFill>
              </a:rPr>
              <a:t>в </a:t>
            </a:r>
            <a:r>
              <a:rPr lang="ru-RU" smtClean="0">
                <a:solidFill>
                  <a:schemeClr val="bg2">
                    <a:lumMod val="75000"/>
                  </a:schemeClr>
                </a:solidFill>
              </a:rPr>
              <a:t>укрытия,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pPr lvl="3"/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Не требуется йодовая профилактика выше 5 км </a:t>
            </a:r>
            <a:r>
              <a:rPr lang="ru-RU">
                <a:solidFill>
                  <a:schemeClr val="bg2">
                    <a:lumMod val="75000"/>
                  </a:schemeClr>
                </a:solidFill>
              </a:rPr>
              <a:t>от </a:t>
            </a:r>
            <a:r>
              <a:rPr lang="ru-RU" smtClean="0">
                <a:solidFill>
                  <a:schemeClr val="bg2">
                    <a:lumMod val="75000"/>
                  </a:schemeClr>
                </a:solidFill>
              </a:rPr>
              <a:t>станции,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pPr lvl="3"/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Не требуется постоянная эвакуация на любом расстоянии </a:t>
            </a:r>
            <a:r>
              <a:rPr lang="ru-RU">
                <a:solidFill>
                  <a:schemeClr val="bg2">
                    <a:lumMod val="75000"/>
                  </a:schemeClr>
                </a:solidFill>
              </a:rPr>
              <a:t>от </a:t>
            </a:r>
            <a:r>
              <a:rPr lang="ru-RU" smtClean="0">
                <a:solidFill>
                  <a:schemeClr val="bg2">
                    <a:lumMod val="75000"/>
                  </a:schemeClr>
                </a:solidFill>
              </a:rPr>
              <a:t>станции,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pPr lvl="3"/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На расстоянии выше 5 км год после аварии можно употреблять </a:t>
            </a:r>
            <a:r>
              <a:rPr lang="ru-RU">
                <a:solidFill>
                  <a:schemeClr val="bg2">
                    <a:lumMod val="75000"/>
                  </a:schemeClr>
                </a:solidFill>
              </a:rPr>
              <a:t>продукты </a:t>
            </a:r>
            <a:r>
              <a:rPr lang="ru-RU" smtClean="0">
                <a:solidFill>
                  <a:schemeClr val="bg2">
                    <a:lumMod val="75000"/>
                  </a:schemeClr>
                </a:solidFill>
              </a:rPr>
              <a:t>питания местного производства.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pPr marL="584200" lvl="2" indent="0">
              <a:buNone/>
            </a:pP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73DAA-6485-4B95-83D2-855F848011DA}" type="slidenum">
              <a:rPr lang="cs-CZ" altLang="cs-CZ" smtClean="0"/>
              <a:pPr/>
              <a:t>5</a:t>
            </a:fld>
            <a:endParaRPr lang="cs-CZ" altLang="cs-CZ"/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673100" y="180231"/>
            <a:ext cx="84216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8380" tIns="29190" rIns="58380" bIns="29190" numCol="1" anchor="ctr" anchorCtr="0" compatLnSpc="1">
            <a:prstTxWarp prst="textNoShape">
              <a:avLst/>
            </a:prstTxWarp>
          </a:bodyPr>
          <a:lstStyle>
            <a:lvl1pPr algn="l" defTabSz="5810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5810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5810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5810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5810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5810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5810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5810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5810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ru-RU" sz="2400" smtClean="0"/>
              <a:t>Основные подходы к обеспечению безопасности модифицированных блоков АЭС ВВЭР-1000</a:t>
            </a:r>
            <a:endParaRPr lang="cs-CZ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Решение тяжелых аварий при помощи метода СОКР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6560" y="1188343"/>
            <a:ext cx="9764390" cy="5833094"/>
          </a:xfrm>
        </p:spPr>
        <p:txBody>
          <a:bodyPr/>
          <a:lstStyle/>
          <a:p>
            <a:r>
              <a:rPr lang="ru-RU"/>
              <a:t>Проблемы решения метода удержания кориума в КР:</a:t>
            </a:r>
          </a:p>
          <a:p>
            <a:pPr lvl="1">
              <a:lnSpc>
                <a:spcPct val="150000"/>
              </a:lnSpc>
            </a:pPr>
            <a:r>
              <a:rPr lang="ru-RU" sz="2400">
                <a:solidFill>
                  <a:srgbClr val="0854A0"/>
                </a:solidFill>
              </a:rPr>
              <a:t>Технические модификации – затопление ШР (временное требование), изоляция ШР, проход пара в контейнмент, долговременная подача </a:t>
            </a:r>
            <a:r>
              <a:rPr lang="ru-RU" sz="2400" smtClean="0">
                <a:solidFill>
                  <a:srgbClr val="0854A0"/>
                </a:solidFill>
              </a:rPr>
              <a:t>воды и т.п.</a:t>
            </a:r>
            <a:endParaRPr lang="ru-RU" sz="2400">
              <a:solidFill>
                <a:srgbClr val="0854A0"/>
              </a:solidFill>
            </a:endParaRPr>
          </a:p>
          <a:p>
            <a:pPr lvl="1">
              <a:lnSpc>
                <a:spcPct val="150000"/>
              </a:lnSpc>
            </a:pPr>
            <a:r>
              <a:rPr lang="ru-RU" sz="2400">
                <a:solidFill>
                  <a:srgbClr val="0854A0"/>
                </a:solidFill>
              </a:rPr>
              <a:t>Определяющими являются два </a:t>
            </a:r>
            <a:r>
              <a:rPr lang="ru-RU" sz="2400" smtClean="0">
                <a:solidFill>
                  <a:srgbClr val="0854A0"/>
                </a:solidFill>
              </a:rPr>
              <a:t>физикальных </a:t>
            </a:r>
            <a:r>
              <a:rPr lang="ru-RU" sz="2400">
                <a:solidFill>
                  <a:srgbClr val="0854A0"/>
                </a:solidFill>
              </a:rPr>
              <a:t>феномена:</a:t>
            </a:r>
          </a:p>
          <a:p>
            <a:pPr lvl="2">
              <a:lnSpc>
                <a:spcPct val="150000"/>
              </a:lnSpc>
            </a:pPr>
            <a:r>
              <a:rPr lang="ru-RU" sz="2400">
                <a:solidFill>
                  <a:srgbClr val="0854A0"/>
                </a:solidFill>
              </a:rPr>
              <a:t>Возможность охлаждения стены КР без кризиса </a:t>
            </a:r>
            <a:r>
              <a:rPr lang="ru-RU" sz="2400" smtClean="0">
                <a:solidFill>
                  <a:srgbClr val="0854A0"/>
                </a:solidFill>
              </a:rPr>
              <a:t>теплообмена,</a:t>
            </a:r>
            <a:endParaRPr lang="ru-RU" sz="2400">
              <a:solidFill>
                <a:srgbClr val="0854A0"/>
              </a:solidFill>
            </a:endParaRPr>
          </a:p>
          <a:p>
            <a:pPr lvl="2">
              <a:lnSpc>
                <a:spcPct val="150000"/>
              </a:lnSpc>
            </a:pPr>
            <a:r>
              <a:rPr lang="ru-RU" sz="2400">
                <a:solidFill>
                  <a:srgbClr val="0854A0"/>
                </a:solidFill>
              </a:rPr>
              <a:t>Целостность стены реактора при событии </a:t>
            </a:r>
            <a:r>
              <a:rPr lang="ru-RU" sz="2400" smtClean="0">
                <a:solidFill>
                  <a:srgbClr val="0854A0"/>
                </a:solidFill>
              </a:rPr>
              <a:t>(истончение </a:t>
            </a:r>
            <a:r>
              <a:rPr lang="ru-RU" sz="2400">
                <a:solidFill>
                  <a:srgbClr val="0854A0"/>
                </a:solidFill>
              </a:rPr>
              <a:t>стены </a:t>
            </a:r>
            <a:r>
              <a:rPr lang="ru-RU" sz="2400" smtClean="0">
                <a:solidFill>
                  <a:srgbClr val="0854A0"/>
                </a:solidFill>
              </a:rPr>
              <a:t>из-за </a:t>
            </a:r>
            <a:r>
              <a:rPr lang="ru-RU" sz="2400">
                <a:solidFill>
                  <a:srgbClr val="0854A0"/>
                </a:solidFill>
              </a:rPr>
              <a:t>расплавления</a:t>
            </a:r>
            <a:r>
              <a:rPr lang="ru-RU" sz="2400" smtClean="0">
                <a:solidFill>
                  <a:srgbClr val="0854A0"/>
                </a:solidFill>
              </a:rPr>
              <a:t>).</a:t>
            </a:r>
            <a:endParaRPr lang="ru-RU" sz="2400">
              <a:solidFill>
                <a:srgbClr val="0854A0"/>
              </a:solidFill>
            </a:endParaRPr>
          </a:p>
          <a:p>
            <a:pPr lvl="2"/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  <a:p>
            <a:pPr lvl="2"/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73DAA-6485-4B95-83D2-855F848011DA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2134513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cs-CZ" sz="2400" dirty="0"/>
              <a:t>Перечень систем/устройств, которые предназначены для предотвращения или смягчения тяжёлых аварий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520700" y="1331913"/>
            <a:ext cx="4824412" cy="5257800"/>
          </a:xfrm>
        </p:spPr>
        <p:txBody>
          <a:bodyPr numCol="1"/>
          <a:lstStyle/>
          <a:p>
            <a:pPr marL="0" indent="0">
              <a:lnSpc>
                <a:spcPct val="150000"/>
              </a:lnSpc>
              <a:buNone/>
            </a:pPr>
            <a:r>
              <a:rPr lang="ru-RU" sz="2300" dirty="0" smtClean="0"/>
              <a:t>Системы дополненные:</a:t>
            </a:r>
            <a:endParaRPr lang="ru-RU" sz="2300" dirty="0"/>
          </a:p>
          <a:p>
            <a:pPr>
              <a:lnSpc>
                <a:spcPct val="150000"/>
              </a:lnSpc>
            </a:pPr>
            <a:endParaRPr lang="ru-RU" sz="2100" dirty="0"/>
          </a:p>
        </p:txBody>
      </p:sp>
      <p:sp>
        <p:nvSpPr>
          <p:cNvPr id="4100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1C38455-B32D-4564-BE21-74ECEEB13475}" type="slidenum">
              <a:rPr lang="cs-CZ" altLang="cs-CZ"/>
              <a:pPr/>
              <a:t>7</a:t>
            </a:fld>
            <a:endParaRPr lang="cs-CZ" altLang="cs-CZ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33251634"/>
              </p:ext>
            </p:extLst>
          </p:nvPr>
        </p:nvGraphicFramePr>
        <p:xfrm>
          <a:off x="592584" y="1980430"/>
          <a:ext cx="9577064" cy="4209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644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11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Система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/>
                        <a:t>Изменение/дополнение</a:t>
                      </a:r>
                      <a:endParaRPr lang="cs-CZ" sz="24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0953">
                <a:tc>
                  <a:txBody>
                    <a:bodyPr/>
                    <a:lstStyle/>
                    <a:p>
                      <a:pPr marL="0" marR="0" lvl="0" indent="0" algn="l" defTabSz="581025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Система аварийного охлаждения активной зоны реактора низкого давления</a:t>
                      </a:r>
                    </a:p>
                    <a:p>
                      <a:endParaRPr lang="cs-CZ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1025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(подключение системы ТВ50 при DEC-A и </a:t>
                      </a:r>
                      <a:r>
                        <a:rPr kumimoji="0" lang="ru-RU" sz="16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DEC-B</a:t>
                      </a:r>
                      <a:r>
                        <a:rPr kumimoji="0" lang="ru-RU" sz="16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cs-CZ" sz="16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8558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3773">
                <a:tc>
                  <a:txBody>
                    <a:bodyPr/>
                    <a:lstStyle/>
                    <a:p>
                      <a:pPr marL="0" marR="0" lvl="0" indent="0" algn="l" defTabSz="581025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Спринклерная система защитной оболочки, в том числе система подпитки бассейна выдержки отработавшего топлива</a:t>
                      </a:r>
                      <a:endParaRPr kumimoji="0" lang="cs-CZ" sz="16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8558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(подключение системы ТВ50 при DEC-A и </a:t>
                      </a:r>
                      <a:r>
                        <a:rPr kumimoji="0" lang="ru-RU" sz="16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DEC-B</a:t>
                      </a:r>
                      <a:r>
                        <a:rPr kumimoji="0" lang="ru-RU" sz="16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cs-CZ" sz="1600" b="1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558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3773">
                <a:tc>
                  <a:txBody>
                    <a:bodyPr/>
                    <a:lstStyle/>
                    <a:p>
                      <a:r>
                        <a:rPr kumimoji="0" lang="ru-RU" sz="16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Система локализации аварий – защитная оболочка </a:t>
                      </a:r>
                      <a:endParaRPr kumimoji="0" lang="cs-CZ" sz="16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8558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Патрубки через стену, установка новых теплообменников</a:t>
                      </a:r>
                      <a:endParaRPr kumimoji="0" lang="cs-CZ" sz="16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8558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37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Система аварийной подачи питательной воды в ПГ</a:t>
                      </a:r>
                      <a:endParaRPr kumimoji="0" lang="cs-CZ" sz="1600" b="1" i="0" u="none" strike="noStrike" kern="0" cap="none" spc="0" normalizeH="0" baseline="0">
                        <a:ln>
                          <a:noFill/>
                        </a:ln>
                        <a:solidFill>
                          <a:srgbClr val="08558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cs-CZ" sz="1600" b="1" i="0" u="none" strike="noStrike" kern="0" cap="none" spc="0" normalizeH="0" baseline="0">
                        <a:ln>
                          <a:noFill/>
                        </a:ln>
                        <a:solidFill>
                          <a:srgbClr val="08558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Патрубки на стене обстройки позволяют поставлять воду из внешних источников</a:t>
                      </a:r>
                      <a:endParaRPr kumimoji="0" lang="cs-CZ" sz="16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8558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0879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cs-CZ" sz="2400" dirty="0"/>
              <a:t>Перечень систем/устройств, которые предназначены для предотвращения или смягчения </a:t>
            </a:r>
            <a:r>
              <a:rPr lang="ru-RU" altLang="cs-CZ" sz="2400" dirty="0" smtClean="0"/>
              <a:t>тяжёлых аварий</a:t>
            </a:r>
            <a:endParaRPr lang="ru-RU" altLang="cs-CZ" sz="2400" dirty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520700" y="1331913"/>
            <a:ext cx="4824412" cy="5257800"/>
          </a:xfrm>
        </p:spPr>
        <p:txBody>
          <a:bodyPr numCol="1"/>
          <a:lstStyle/>
          <a:p>
            <a:pPr marL="0" indent="0">
              <a:lnSpc>
                <a:spcPct val="150000"/>
              </a:lnSpc>
              <a:buNone/>
            </a:pPr>
            <a:r>
              <a:rPr lang="ru-RU" sz="2300" dirty="0"/>
              <a:t>Системы </a:t>
            </a:r>
            <a:r>
              <a:rPr lang="ru-RU" sz="2300" dirty="0" smtClean="0"/>
              <a:t>новые:</a:t>
            </a:r>
            <a:endParaRPr lang="ru-RU" sz="2300" dirty="0"/>
          </a:p>
          <a:p>
            <a:pPr>
              <a:lnSpc>
                <a:spcPct val="150000"/>
              </a:lnSpc>
            </a:pPr>
            <a:endParaRPr lang="ru-RU" sz="2100" dirty="0"/>
          </a:p>
        </p:txBody>
      </p:sp>
      <p:sp>
        <p:nvSpPr>
          <p:cNvPr id="4100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1C38455-B32D-4564-BE21-74ECEEB13475}" type="slidenum">
              <a:rPr lang="cs-CZ" altLang="cs-CZ"/>
              <a:pPr/>
              <a:t>8</a:t>
            </a:fld>
            <a:endParaRPr lang="cs-CZ" altLang="cs-CZ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89448155"/>
              </p:ext>
            </p:extLst>
          </p:nvPr>
        </p:nvGraphicFramePr>
        <p:xfrm>
          <a:off x="592584" y="1980430"/>
          <a:ext cx="9577064" cy="4063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644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11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Система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/>
                        <a:t>Характеристика</a:t>
                      </a:r>
                      <a:endParaRPr lang="cs-CZ" sz="24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0953">
                <a:tc>
                  <a:txBody>
                    <a:bodyPr/>
                    <a:lstStyle/>
                    <a:p>
                      <a:r>
                        <a:rPr kumimoji="0" lang="ru-RU" sz="16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Система сжигания водорода </a:t>
                      </a:r>
                      <a:r>
                        <a:rPr kumimoji="0" lang="ru-RU" sz="1600" b="1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после </a:t>
                      </a:r>
                      <a:r>
                        <a:rPr kumimoji="0" lang="ru-RU" sz="1600" b="1" i="0" u="none" strike="noStrike" kern="0" cap="none" spc="0" normalizeH="0" baseline="0" smtClean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начала аварии </a:t>
                      </a:r>
                      <a:r>
                        <a:rPr kumimoji="0" lang="ru-RU" sz="16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защитной оболочке</a:t>
                      </a:r>
                      <a:endParaRPr kumimoji="0" lang="cs-CZ" sz="16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8558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1025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состоит из серии пассивных автокаталитических рекомбинаторов</a:t>
                      </a:r>
                      <a:endParaRPr kumimoji="0" lang="cs-CZ" sz="1600" b="1" i="0" u="none" strike="noStrike" kern="0" cap="none" spc="0" normalizeH="0" baseline="0">
                        <a:ln>
                          <a:noFill/>
                        </a:ln>
                        <a:solidFill>
                          <a:srgbClr val="08558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3773">
                <a:tc>
                  <a:txBody>
                    <a:bodyPr/>
                    <a:lstStyle/>
                    <a:p>
                      <a:pPr marL="0" marR="0" lvl="0" indent="0" algn="l" defTabSz="581025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Система сброса давления первого контура</a:t>
                      </a:r>
                      <a:endParaRPr kumimoji="0" lang="cs-CZ" sz="16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8558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ru-RU" sz="16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Новая система будет присоединена к системе КД</a:t>
                      </a:r>
                      <a:endParaRPr kumimoji="0" lang="cs-CZ" sz="16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8558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3773">
                <a:tc>
                  <a:txBody>
                    <a:bodyPr/>
                    <a:lstStyle/>
                    <a:p>
                      <a:r>
                        <a:rPr kumimoji="0" lang="ru-RU" sz="16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2-я очередь гидроемкостей (возможно и 3-я очередь)</a:t>
                      </a:r>
                      <a:endParaRPr kumimoji="0" lang="cs-CZ" sz="16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8558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1" i="0" u="none" strike="noStrike" kern="0" cap="none" spc="0" normalizeH="0" baseline="0" smtClean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Будут подключены </a:t>
                      </a:r>
                      <a:r>
                        <a:rPr kumimoji="0" lang="ru-RU" sz="16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трубопроводы ПК</a:t>
                      </a:r>
                      <a:endParaRPr kumimoji="0" lang="cs-CZ" sz="16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8558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3773">
                <a:tc>
                  <a:txBody>
                    <a:bodyPr/>
                    <a:lstStyle/>
                    <a:p>
                      <a:r>
                        <a:rPr kumimoji="0" lang="ru-RU" sz="16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Система залива шахты </a:t>
                      </a:r>
                      <a:r>
                        <a:rPr kumimoji="0" lang="ru-RU" sz="1600" b="1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реактора </a:t>
                      </a:r>
                      <a:r>
                        <a:rPr kumimoji="0" lang="ru-RU" sz="1600" b="1" i="0" u="none" strike="noStrike" kern="0" cap="none" spc="0" normalizeH="0" baseline="0" smtClean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(СОКР)</a:t>
                      </a:r>
                      <a:endParaRPr kumimoji="0" lang="cs-CZ" sz="16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8558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Состоит из пассивной и активной части</a:t>
                      </a:r>
                      <a:endParaRPr kumimoji="0" lang="cs-CZ" sz="16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8558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73773">
                <a:tc>
                  <a:txBody>
                    <a:bodyPr/>
                    <a:lstStyle/>
                    <a:p>
                      <a:r>
                        <a:rPr kumimoji="0" lang="ru-RU" sz="16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Система для длительного отвода тепла из контейнмента </a:t>
                      </a:r>
                      <a:endParaRPr kumimoji="0" lang="cs-CZ" sz="16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8558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855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практически пассивная система</a:t>
                      </a:r>
                      <a:endParaRPr kumimoji="0" lang="cs-CZ" sz="16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8558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6551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VJ_2003">
  <a:themeElements>
    <a:clrScheme name="UVJ_2003 1">
      <a:dk1>
        <a:srgbClr val="4D4D4D"/>
      </a:dk1>
      <a:lt1>
        <a:srgbClr val="FFFFFF"/>
      </a:lt1>
      <a:dk2>
        <a:srgbClr val="08558F"/>
      </a:dk2>
      <a:lt2>
        <a:srgbClr val="8092C7"/>
      </a:lt2>
      <a:accent1>
        <a:srgbClr val="08558F"/>
      </a:accent1>
      <a:accent2>
        <a:srgbClr val="4D4D4D"/>
      </a:accent2>
      <a:accent3>
        <a:srgbClr val="FFFFFF"/>
      </a:accent3>
      <a:accent4>
        <a:srgbClr val="404040"/>
      </a:accent4>
      <a:accent5>
        <a:srgbClr val="AAB4C6"/>
      </a:accent5>
      <a:accent6>
        <a:srgbClr val="454545"/>
      </a:accent6>
      <a:hlink>
        <a:srgbClr val="8CCDDF"/>
      </a:hlink>
      <a:folHlink>
        <a:srgbClr val="C9E5ED"/>
      </a:folHlink>
    </a:clrScheme>
    <a:fontScheme name="UVJ_20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8380" tIns="29190" rIns="58380" bIns="29190" numCol="1" anchor="t" anchorCtr="0" compatLnSpc="1">
        <a:prstTxWarp prst="textNoShape">
          <a:avLst/>
        </a:prstTxWarp>
        <a:spAutoFit/>
      </a:bodyPr>
      <a:lstStyle>
        <a:defPPr marL="0" marR="0" indent="0" algn="l" defTabSz="581025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50000"/>
          <a:buFont typeface="Arial" charset="0"/>
          <a:buChar char="•"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8380" tIns="29190" rIns="58380" bIns="29190" numCol="1" anchor="t" anchorCtr="0" compatLnSpc="1">
        <a:prstTxWarp prst="textNoShape">
          <a:avLst/>
        </a:prstTxWarp>
        <a:spAutoFit/>
      </a:bodyPr>
      <a:lstStyle>
        <a:defPPr marL="0" marR="0" indent="0" algn="l" defTabSz="581025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50000"/>
          <a:buFont typeface="Arial" charset="0"/>
          <a:buChar char="•"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UVJ_2003 1">
        <a:dk1>
          <a:srgbClr val="4D4D4D"/>
        </a:dk1>
        <a:lt1>
          <a:srgbClr val="FFFFFF"/>
        </a:lt1>
        <a:dk2>
          <a:srgbClr val="08558F"/>
        </a:dk2>
        <a:lt2>
          <a:srgbClr val="8092C7"/>
        </a:lt2>
        <a:accent1>
          <a:srgbClr val="08558F"/>
        </a:accent1>
        <a:accent2>
          <a:srgbClr val="4D4D4D"/>
        </a:accent2>
        <a:accent3>
          <a:srgbClr val="FFFFFF"/>
        </a:accent3>
        <a:accent4>
          <a:srgbClr val="404040"/>
        </a:accent4>
        <a:accent5>
          <a:srgbClr val="AAB4C6"/>
        </a:accent5>
        <a:accent6>
          <a:srgbClr val="454545"/>
        </a:accent6>
        <a:hlink>
          <a:srgbClr val="8CCDDF"/>
        </a:hlink>
        <a:folHlink>
          <a:srgbClr val="C9E5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VJ_2003 2">
        <a:dk1>
          <a:srgbClr val="4D4D4D"/>
        </a:dk1>
        <a:lt1>
          <a:srgbClr val="FFFFFF"/>
        </a:lt1>
        <a:dk2>
          <a:srgbClr val="08558F"/>
        </a:dk2>
        <a:lt2>
          <a:srgbClr val="8092C7"/>
        </a:lt2>
        <a:accent1>
          <a:srgbClr val="08558F"/>
        </a:accent1>
        <a:accent2>
          <a:srgbClr val="8092C7"/>
        </a:accent2>
        <a:accent3>
          <a:srgbClr val="FFFFFF"/>
        </a:accent3>
        <a:accent4>
          <a:srgbClr val="404040"/>
        </a:accent4>
        <a:accent5>
          <a:srgbClr val="AAB4C6"/>
        </a:accent5>
        <a:accent6>
          <a:srgbClr val="7384B4"/>
        </a:accent6>
        <a:hlink>
          <a:srgbClr val="8CCDDF"/>
        </a:hlink>
        <a:folHlink>
          <a:srgbClr val="C9E5E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5_UVJ">
  <a:themeElements>
    <a:clrScheme name="15_UVJ 2">
      <a:dk1>
        <a:srgbClr val="4D4D4D"/>
      </a:dk1>
      <a:lt1>
        <a:srgbClr val="FFFFFF"/>
      </a:lt1>
      <a:dk2>
        <a:srgbClr val="08558F"/>
      </a:dk2>
      <a:lt2>
        <a:srgbClr val="8092C7"/>
      </a:lt2>
      <a:accent1>
        <a:srgbClr val="08558F"/>
      </a:accent1>
      <a:accent2>
        <a:srgbClr val="8092C7"/>
      </a:accent2>
      <a:accent3>
        <a:srgbClr val="FFFFFF"/>
      </a:accent3>
      <a:accent4>
        <a:srgbClr val="404040"/>
      </a:accent4>
      <a:accent5>
        <a:srgbClr val="AAB4C6"/>
      </a:accent5>
      <a:accent6>
        <a:srgbClr val="7384B4"/>
      </a:accent6>
      <a:hlink>
        <a:srgbClr val="8CCDDF"/>
      </a:hlink>
      <a:folHlink>
        <a:srgbClr val="C9E5ED"/>
      </a:folHlink>
    </a:clrScheme>
    <a:fontScheme name="15_UVJ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8380" tIns="29190" rIns="58380" bIns="29190" numCol="1" anchor="t" anchorCtr="0" compatLnSpc="1">
        <a:prstTxWarp prst="textNoShape">
          <a:avLst/>
        </a:prstTxWarp>
        <a:spAutoFit/>
      </a:bodyPr>
      <a:lstStyle>
        <a:defPPr marL="0" marR="0" indent="0" algn="l" defTabSz="581025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50000"/>
          <a:buFont typeface="Arial" charset="0"/>
          <a:buChar char="•"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8380" tIns="29190" rIns="58380" bIns="29190" numCol="1" anchor="t" anchorCtr="0" compatLnSpc="1">
        <a:prstTxWarp prst="textNoShape">
          <a:avLst/>
        </a:prstTxWarp>
        <a:spAutoFit/>
      </a:bodyPr>
      <a:lstStyle>
        <a:defPPr marL="0" marR="0" indent="0" algn="l" defTabSz="581025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50000"/>
          <a:buFont typeface="Arial" charset="0"/>
          <a:buChar char="•"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5_UVJ 1">
        <a:dk1>
          <a:srgbClr val="4D4D4D"/>
        </a:dk1>
        <a:lt1>
          <a:srgbClr val="FFFFFF"/>
        </a:lt1>
        <a:dk2>
          <a:srgbClr val="08558F"/>
        </a:dk2>
        <a:lt2>
          <a:srgbClr val="8092C7"/>
        </a:lt2>
        <a:accent1>
          <a:srgbClr val="08558F"/>
        </a:accent1>
        <a:accent2>
          <a:srgbClr val="4D4D4D"/>
        </a:accent2>
        <a:accent3>
          <a:srgbClr val="FFFFFF"/>
        </a:accent3>
        <a:accent4>
          <a:srgbClr val="404040"/>
        </a:accent4>
        <a:accent5>
          <a:srgbClr val="AAB4C6"/>
        </a:accent5>
        <a:accent6>
          <a:srgbClr val="454545"/>
        </a:accent6>
        <a:hlink>
          <a:srgbClr val="8CCDDF"/>
        </a:hlink>
        <a:folHlink>
          <a:srgbClr val="C9E5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UVJ 2">
        <a:dk1>
          <a:srgbClr val="4D4D4D"/>
        </a:dk1>
        <a:lt1>
          <a:srgbClr val="FFFFFF"/>
        </a:lt1>
        <a:dk2>
          <a:srgbClr val="08558F"/>
        </a:dk2>
        <a:lt2>
          <a:srgbClr val="8092C7"/>
        </a:lt2>
        <a:accent1>
          <a:srgbClr val="08558F"/>
        </a:accent1>
        <a:accent2>
          <a:srgbClr val="8092C7"/>
        </a:accent2>
        <a:accent3>
          <a:srgbClr val="FFFFFF"/>
        </a:accent3>
        <a:accent4>
          <a:srgbClr val="404040"/>
        </a:accent4>
        <a:accent5>
          <a:srgbClr val="AAB4C6"/>
        </a:accent5>
        <a:accent6>
          <a:srgbClr val="7384B4"/>
        </a:accent6>
        <a:hlink>
          <a:srgbClr val="8CCDDF"/>
        </a:hlink>
        <a:folHlink>
          <a:srgbClr val="C9E5E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624ACF81C9B1489F42B33FD7B9C13F" ma:contentTypeVersion="7" ma:contentTypeDescription="Vytvoří nový dokument" ma:contentTypeScope="" ma:versionID="d660d255bc664b838b29c97d10e13d59">
  <xsd:schema xmlns:xsd="http://www.w3.org/2001/XMLSchema" xmlns:xs="http://www.w3.org/2001/XMLSchema" xmlns:p="http://schemas.microsoft.com/office/2006/metadata/properties" xmlns:ns2="a5e53672-6f58-4073-9f4d-96a7be293144" xmlns:ns3="http://schemas.microsoft.com/sharepoint.v3" xmlns:ns4="daaee8a9-a696-477a-b930-8acfb142e5a4" targetNamespace="http://schemas.microsoft.com/office/2006/metadata/properties" ma:root="true" ma:fieldsID="552b17a41296afeb47e4fffe674ac0d1" ns2:_="" ns3:_="" ns4:_="">
    <xsd:import namespace="a5e53672-6f58-4073-9f4d-96a7be293144"/>
    <xsd:import namespace="http://schemas.microsoft.com/sharepoint.v3"/>
    <xsd:import namespace="daaee8a9-a696-477a-b930-8acfb142e5a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icb4f9ac48f44410b2cbd4af84ad3f39" minOccurs="0"/>
                <xsd:element ref="ns2:TaxCatchAll" minOccurs="0"/>
                <xsd:element ref="ns2:TaxCatchAllLabel" minOccurs="0"/>
                <xsd:element ref="ns3:CategoryDescription" minOccurs="0"/>
                <xsd:element ref="ns4:Informa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e53672-6f58-4073-9f4d-96a7be29314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  <xsd:element name="icb4f9ac48f44410b2cbd4af84ad3f39" ma:index="11" nillable="true" ma:taxonomy="true" ma:internalName="icb4f9ac48f44410b2cbd4af84ad3f39" ma:taxonomyFieldName="Kategorie_x0020_formul_x00e1__x0159_e" ma:displayName="Kategorie AG" ma:default="" ma:fieldId="{2cb4f9ac-48f4-4410-b2cb-d4af84ad3f39}" ma:sspId="16c58b6d-a800-4a6f-a915-2ee0ff255838" ma:termSetId="9a88967c-af24-4267-adc3-45ddb530bb5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Sloupec zachycení celé taxonomie" ma:hidden="true" ma:list="{926843fb-cff8-4150-9cf2-af2beadb1822}" ma:internalName="TaxCatchAll" ma:showField="CatchAllData" ma:web="a5e53672-6f58-4073-9f4d-96a7be2931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Sloupec zachycení celé taxonomie1" ma:hidden="true" ma:list="{926843fb-cff8-4150-9cf2-af2beadb1822}" ma:internalName="TaxCatchAllLabel" ma:readOnly="true" ma:showField="CatchAllDataLabel" ma:web="a5e53672-6f58-4073-9f4d-96a7be2931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15" nillable="true" ma:displayName="Popis" ma:internalName="Category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aee8a9-a696-477a-b930-8acfb142e5a4" elementFormDefault="qualified">
    <xsd:import namespace="http://schemas.microsoft.com/office/2006/documentManagement/types"/>
    <xsd:import namespace="http://schemas.microsoft.com/office/infopath/2007/PartnerControls"/>
    <xsd:element name="Informace" ma:index="16" nillable="true" ma:displayName="Informace" ma:description="" ma:internalName="Informac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5e53672-6f58-4073-9f4d-96a7be293144">UJVAK5KSR4R4-82-507</_dlc_DocId>
    <_dlc_DocIdUrl xmlns="a5e53672-6f58-4073-9f4d-96a7be293144">
      <Url>http://portal.ujv.cz/useky/vr/mkt/_layouts/15/DocIdRedir.aspx?ID=UJVAK5KSR4R4-82-507</Url>
      <Description>UJVAK5KSR4R4-82-507</Description>
    </_dlc_DocIdUrl>
    <icb4f9ac48f44410b2cbd4af84ad3f39 xmlns="a5e53672-6f58-4073-9f4d-96a7be293144" xsi:nil="true"/>
    <TaxCatchAll xmlns="a5e53672-6f58-4073-9f4d-96a7be293144"/>
    <Informace xmlns="daaee8a9-a696-477a-b930-8acfb142e5a4" xsi:nil="true"/>
    <CategoryDescription xmlns="http://schemas.microsoft.com/sharepoint.v3" xsi:nil="true"/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DE92489-E5D4-4C1F-9A2B-0D6E5E6D78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2BADC0-4B25-47D0-AF1F-712C8B1E4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e53672-6f58-4073-9f4d-96a7be293144"/>
    <ds:schemaRef ds:uri="http://schemas.microsoft.com/sharepoint.v3"/>
    <ds:schemaRef ds:uri="daaee8a9-a696-477a-b930-8acfb142e5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76ACA4-C4AB-4EA8-8A29-8239A7107548}">
  <ds:schemaRefs>
    <ds:schemaRef ds:uri="http://schemas.microsoft.com/office/2006/documentManagement/types"/>
    <ds:schemaRef ds:uri="daaee8a9-a696-477a-b930-8acfb142e5a4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terms/"/>
    <ds:schemaRef ds:uri="http://schemas.microsoft.com/sharepoint.v3"/>
    <ds:schemaRef ds:uri="http://schemas.microsoft.com/office/infopath/2007/PartnerControls"/>
    <ds:schemaRef ds:uri="a5e53672-6f58-4073-9f4d-96a7be293144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01FCF408-A3CE-44EF-B739-E3547567E42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Sablona_s_objekty_UJV_CZ</Template>
  <TotalTime>0</TotalTime>
  <Words>1137</Words>
  <Application>Microsoft Office PowerPoint</Application>
  <PresentationFormat>Vlastní</PresentationFormat>
  <Paragraphs>195</Paragraphs>
  <Slides>28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28</vt:i4>
      </vt:variant>
    </vt:vector>
  </HeadingPairs>
  <TitlesOfParts>
    <vt:vector size="30" baseType="lpstr">
      <vt:lpstr>UVJ_2003</vt:lpstr>
      <vt:lpstr>15_UVJ</vt:lpstr>
      <vt:lpstr>Snímek 0</vt:lpstr>
      <vt:lpstr>Snímek 1</vt:lpstr>
      <vt:lpstr>Snímek 2</vt:lpstr>
      <vt:lpstr>Деятельность  ÚJV Řež, a. s. по повышению безопасности реакторов ВВЭР-1000 касается:</vt:lpstr>
      <vt:lpstr>Основные подходы к обеспечению безопасности модифицированных блоков АЭС ВВЭР-1000</vt:lpstr>
      <vt:lpstr>Snímek 5</vt:lpstr>
      <vt:lpstr>Решение тяжелых аварий при помощи метода СОКР</vt:lpstr>
      <vt:lpstr>Перечень систем/устройств, которые предназначены для предотвращения или смягчения тяжёлых аварий</vt:lpstr>
      <vt:lpstr>Перечень систем/устройств, которые предназначены для предотвращения или смягчения тяжёлых аварий</vt:lpstr>
      <vt:lpstr>Перечень систем/устройств, которые предназначены для предотвращения или смягчения тяжёлых аварий</vt:lpstr>
      <vt:lpstr>Перечень систем/устройств, которые предназначены для предотвращения или смягчения тяжёлых аварий</vt:lpstr>
      <vt:lpstr>Перечень систем/устройств, которые предназначены для предотвращения или смягчения тяжёлых аварий</vt:lpstr>
      <vt:lpstr>Перечень систем/устройств, которые предназначены для предотвращения или смягчения тяжёлых аварий</vt:lpstr>
      <vt:lpstr>СОКР – проводимые эксперименты</vt:lpstr>
      <vt:lpstr>Конфигурация шахты реактора ВВЭР-1000</vt:lpstr>
      <vt:lpstr>Эксперименты на малой установке (BESTH)</vt:lpstr>
      <vt:lpstr>Конструктивная схема THS-15</vt:lpstr>
      <vt:lpstr>Конструктивная схема THS-15</vt:lpstr>
      <vt:lpstr>Расположение топливных элементов</vt:lpstr>
      <vt:lpstr>Параметры экспериментальной установки</vt:lpstr>
      <vt:lpstr>Демонстрация двух секций с отверстиями для топливных патронов</vt:lpstr>
      <vt:lpstr>Секция №2 при монтаже анкера</vt:lpstr>
      <vt:lpstr>Секция №2 перед спусканием через крышу </vt:lpstr>
      <vt:lpstr>Положение при скреплении секций №1 и №2</vt:lpstr>
      <vt:lpstr>Вид на верхнюю секцию и конденсатор</vt:lpstr>
      <vt:lpstr> Схема средних значений, применямых в ходе тестов на THS-15 для общего профиля из расчётов UJV Fluent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2016-01-29T19:13:26Z</dcterms:created>
  <dcterms:modified xsi:type="dcterms:W3CDTF">2019-11-04T07:41:56Z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ce74b422-ccb5-4ee6-88a8-ebbd265d3453</vt:lpwstr>
  </property>
  <property fmtid="{D5CDD505-2E9C-101B-9397-08002B2CF9AE}" pid="3" name="ContentTypeId">
    <vt:lpwstr>0x010100D2624ACF81C9B1489F42B33FD7B9C13F</vt:lpwstr>
  </property>
</Properties>
</file>