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4"/>
  </p:sldMasterIdLst>
  <p:notesMasterIdLst>
    <p:notesMasterId r:id="rId29"/>
  </p:notesMasterIdLst>
  <p:sldIdLst>
    <p:sldId id="302" r:id="rId5"/>
    <p:sldId id="376" r:id="rId6"/>
    <p:sldId id="361" r:id="rId7"/>
    <p:sldId id="364" r:id="rId8"/>
    <p:sldId id="386" r:id="rId9"/>
    <p:sldId id="389" r:id="rId10"/>
    <p:sldId id="383" r:id="rId11"/>
    <p:sldId id="377" r:id="rId12"/>
    <p:sldId id="388" r:id="rId13"/>
    <p:sldId id="354" r:id="rId14"/>
    <p:sldId id="355" r:id="rId15"/>
    <p:sldId id="372" r:id="rId16"/>
    <p:sldId id="365" r:id="rId17"/>
    <p:sldId id="367" r:id="rId18"/>
    <p:sldId id="371" r:id="rId19"/>
    <p:sldId id="378" r:id="rId20"/>
    <p:sldId id="356" r:id="rId21"/>
    <p:sldId id="357" r:id="rId22"/>
    <p:sldId id="387" r:id="rId23"/>
    <p:sldId id="368" r:id="rId24"/>
    <p:sldId id="384" r:id="rId25"/>
    <p:sldId id="385" r:id="rId26"/>
    <p:sldId id="390" r:id="rId27"/>
    <p:sldId id="303" r:id="rId28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18EE"/>
    <a:srgbClr val="C8BBFD"/>
    <a:srgbClr val="1A4B7F"/>
    <a:srgbClr val="0D4C99"/>
    <a:srgbClr val="242F5F"/>
    <a:srgbClr val="152225"/>
    <a:srgbClr val="102E50"/>
    <a:srgbClr val="294046"/>
    <a:srgbClr val="0D499C"/>
    <a:srgbClr val="121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0311" autoAdjust="0"/>
  </p:normalViewPr>
  <p:slideViewPr>
    <p:cSldViewPr snapToGrid="0">
      <p:cViewPr varScale="1">
        <p:scale>
          <a:sx n="111" d="100"/>
          <a:sy n="111" d="100"/>
        </p:scale>
        <p:origin x="624" y="102"/>
      </p:cViewPr>
      <p:guideLst>
        <p:guide orient="horz" pos="21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68359043571254E-2"/>
          <c:y val="5.8259679140711063E-2"/>
          <c:w val="0.92077636974599131"/>
          <c:h val="0.58617638126496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Установленная мощность в %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Органика (Уголь, Газ, Нефть)</c:v>
                </c:pt>
                <c:pt idx="1">
                  <c:v>Гидро</c:v>
                </c:pt>
                <c:pt idx="2">
                  <c:v>АЭС</c:v>
                </c:pt>
                <c:pt idx="3">
                  <c:v>ВИЭ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17</c:v>
                </c:pt>
                <c:pt idx="2">
                  <c:v>6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D3-41B3-9A72-36B0F5D6868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Выработка эл/эн в %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Органика (Уголь, Газ, Нефть)</c:v>
                </c:pt>
                <c:pt idx="1">
                  <c:v>Гидро</c:v>
                </c:pt>
                <c:pt idx="2">
                  <c:v>АЭС</c:v>
                </c:pt>
                <c:pt idx="3">
                  <c:v>ВИЭ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68</c:v>
                </c:pt>
                <c:pt idx="1">
                  <c:v>16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D3-41B3-9A72-36B0F5D6868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Органика (Уголь, Газ, Нефть)</c:v>
                </c:pt>
                <c:pt idx="1">
                  <c:v>Гидро</c:v>
                </c:pt>
                <c:pt idx="2">
                  <c:v>АЭС</c:v>
                </c:pt>
                <c:pt idx="3">
                  <c:v>ВИЭ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9AD3-41B3-9A72-36B0F5D686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4010527"/>
        <c:axId val="1344013855"/>
      </c:barChart>
      <c:catAx>
        <c:axId val="1344010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4013855"/>
        <c:crosses val="autoZero"/>
        <c:auto val="1"/>
        <c:lblAlgn val="ctr"/>
        <c:lblOffset val="100"/>
        <c:noMultiLvlLbl val="0"/>
      </c:catAx>
      <c:valAx>
        <c:axId val="1344013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4010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6.9426046303734057E-2"/>
          <c:y val="0.78144417908723196"/>
          <c:w val="0.86114790739253189"/>
          <c:h val="7.4786688453890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solidFill>
              <a:schemeClr val="bg1"/>
            </a:solidFill>
            <a:ln w="28575"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90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A-4438-8F22-97B37EB03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9694927"/>
        <c:axId val="1079694095"/>
      </c:barChart>
      <c:catAx>
        <c:axId val="107969492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79694095"/>
        <c:crosses val="autoZero"/>
        <c:auto val="1"/>
        <c:lblAlgn val="ctr"/>
        <c:lblOffset val="100"/>
        <c:tickMarkSkip val="1"/>
        <c:noMultiLvlLbl val="0"/>
      </c:catAx>
      <c:valAx>
        <c:axId val="1079694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9694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91676122825327E-2"/>
          <c:y val="3.5277777777777776E-2"/>
          <c:w val="0.91553973830996682"/>
          <c:h val="0.813675000000000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8CB9E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Лист1!$A$1:$A$51</c:f>
              <c:numCache>
                <c:formatCode>General</c:formatCode>
                <c:ptCount val="51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</c:numCache>
            </c:numRef>
          </c:cat>
          <c:val>
            <c:numRef>
              <c:f>Лист1!$F$1:$F$51</c:f>
              <c:numCache>
                <c:formatCode>General</c:formatCode>
                <c:ptCount val="51"/>
                <c:pt idx="0">
                  <c:v>4</c:v>
                </c:pt>
                <c:pt idx="1">
                  <c:v>9</c:v>
                </c:pt>
                <c:pt idx="2">
                  <c:v>4</c:v>
                </c:pt>
                <c:pt idx="3">
                  <c:v>10</c:v>
                </c:pt>
                <c:pt idx="4">
                  <c:v>10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7</c:v>
                </c:pt>
                <c:pt idx="9">
                  <c:v>5</c:v>
                </c:pt>
                <c:pt idx="10">
                  <c:v>2</c:v>
                </c:pt>
                <c:pt idx="11">
                  <c:v>0</c:v>
                </c:pt>
                <c:pt idx="12">
                  <c:v>3</c:v>
                </c:pt>
                <c:pt idx="13">
                  <c:v>2</c:v>
                </c:pt>
                <c:pt idx="14">
                  <c:v>4</c:v>
                </c:pt>
                <c:pt idx="15">
                  <c:v>5</c:v>
                </c:pt>
                <c:pt idx="16">
                  <c:v>2</c:v>
                </c:pt>
                <c:pt idx="17">
                  <c:v>6</c:v>
                </c:pt>
                <c:pt idx="18">
                  <c:v>3</c:v>
                </c:pt>
                <c:pt idx="19">
                  <c:v>6</c:v>
                </c:pt>
                <c:pt idx="20">
                  <c:v>4</c:v>
                </c:pt>
                <c:pt idx="21">
                  <c:v>4</c:v>
                </c:pt>
                <c:pt idx="22">
                  <c:v>3</c:v>
                </c:pt>
                <c:pt idx="23">
                  <c:v>6</c:v>
                </c:pt>
                <c:pt idx="24">
                  <c:v>4</c:v>
                </c:pt>
                <c:pt idx="25">
                  <c:v>5</c:v>
                </c:pt>
                <c:pt idx="26">
                  <c:v>9</c:v>
                </c:pt>
                <c:pt idx="27">
                  <c:v>6</c:v>
                </c:pt>
                <c:pt idx="28">
                  <c:v>4</c:v>
                </c:pt>
                <c:pt idx="29">
                  <c:v>10</c:v>
                </c:pt>
                <c:pt idx="30">
                  <c:v>11</c:v>
                </c:pt>
                <c:pt idx="31">
                  <c:v>14</c:v>
                </c:pt>
                <c:pt idx="32">
                  <c:v>21</c:v>
                </c:pt>
                <c:pt idx="33">
                  <c:v>24</c:v>
                </c:pt>
                <c:pt idx="34">
                  <c:v>32</c:v>
                </c:pt>
                <c:pt idx="35">
                  <c:v>32</c:v>
                </c:pt>
                <c:pt idx="36">
                  <c:v>18</c:v>
                </c:pt>
                <c:pt idx="37">
                  <c:v>16</c:v>
                </c:pt>
                <c:pt idx="38">
                  <c:v>20</c:v>
                </c:pt>
                <c:pt idx="39">
                  <c:v>18</c:v>
                </c:pt>
                <c:pt idx="40">
                  <c:v>5</c:v>
                </c:pt>
                <c:pt idx="41">
                  <c:v>9</c:v>
                </c:pt>
                <c:pt idx="42">
                  <c:v>8</c:v>
                </c:pt>
                <c:pt idx="43">
                  <c:v>14</c:v>
                </c:pt>
                <c:pt idx="44">
                  <c:v>10</c:v>
                </c:pt>
                <c:pt idx="45">
                  <c:v>16</c:v>
                </c:pt>
                <c:pt idx="46">
                  <c:v>10</c:v>
                </c:pt>
                <c:pt idx="47">
                  <c:v>7</c:v>
                </c:pt>
                <c:pt idx="48">
                  <c:v>7</c:v>
                </c:pt>
                <c:pt idx="49">
                  <c:v>3</c:v>
                </c:pt>
                <c:pt idx="5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3-45F8-8B61-0526ADBD72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24220912"/>
        <c:axId val="324210928"/>
      </c:barChart>
      <c:catAx>
        <c:axId val="32422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flat" cmpd="sng" algn="ctr">
            <a:solidFill>
              <a:srgbClr val="1A4B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210928"/>
        <c:crosses val="autoZero"/>
        <c:auto val="1"/>
        <c:lblAlgn val="ctr"/>
        <c:lblOffset val="100"/>
        <c:noMultiLvlLbl val="0"/>
      </c:catAx>
      <c:valAx>
        <c:axId val="32421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50" b="0" i="0" u="none" strike="noStrike" kern="1200" cap="none" baseline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Количество блоков</a:t>
                </a:r>
                <a:endParaRPr lang="ru-RU" sz="1050" b="0" i="0" u="none" strike="noStrike" kern="1200" cap="none" baseline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220912"/>
        <c:crossesAt val="1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Лист1!$A$1:$A$51</c:f>
              <c:numCache>
                <c:formatCode>General</c:formatCode>
                <c:ptCount val="51"/>
                <c:pt idx="0">
                  <c:v>1969</c:v>
                </c:pt>
                <c:pt idx="1">
                  <c:v>1970</c:v>
                </c:pt>
                <c:pt idx="2">
                  <c:v>1971</c:v>
                </c:pt>
                <c:pt idx="3">
                  <c:v>1972</c:v>
                </c:pt>
                <c:pt idx="4">
                  <c:v>1973</c:v>
                </c:pt>
                <c:pt idx="5">
                  <c:v>1974</c:v>
                </c:pt>
                <c:pt idx="6">
                  <c:v>1975</c:v>
                </c:pt>
                <c:pt idx="7">
                  <c:v>1976</c:v>
                </c:pt>
                <c:pt idx="8">
                  <c:v>1977</c:v>
                </c:pt>
                <c:pt idx="9">
                  <c:v>1978</c:v>
                </c:pt>
                <c:pt idx="10">
                  <c:v>1979</c:v>
                </c:pt>
                <c:pt idx="11">
                  <c:v>1980</c:v>
                </c:pt>
                <c:pt idx="12">
                  <c:v>1981</c:v>
                </c:pt>
                <c:pt idx="13">
                  <c:v>1982</c:v>
                </c:pt>
                <c:pt idx="14">
                  <c:v>1983</c:v>
                </c:pt>
                <c:pt idx="15">
                  <c:v>1984</c:v>
                </c:pt>
                <c:pt idx="16">
                  <c:v>1985</c:v>
                </c:pt>
                <c:pt idx="17">
                  <c:v>1986</c:v>
                </c:pt>
                <c:pt idx="18">
                  <c:v>1987</c:v>
                </c:pt>
                <c:pt idx="19">
                  <c:v>1988</c:v>
                </c:pt>
                <c:pt idx="20">
                  <c:v>1989</c:v>
                </c:pt>
                <c:pt idx="21">
                  <c:v>1990</c:v>
                </c:pt>
                <c:pt idx="22">
                  <c:v>1991</c:v>
                </c:pt>
                <c:pt idx="23">
                  <c:v>1992</c:v>
                </c:pt>
                <c:pt idx="24">
                  <c:v>1993</c:v>
                </c:pt>
                <c:pt idx="25">
                  <c:v>1994</c:v>
                </c:pt>
                <c:pt idx="26">
                  <c:v>1995</c:v>
                </c:pt>
                <c:pt idx="27">
                  <c:v>1996</c:v>
                </c:pt>
                <c:pt idx="28">
                  <c:v>1997</c:v>
                </c:pt>
                <c:pt idx="29">
                  <c:v>1998</c:v>
                </c:pt>
                <c:pt idx="30">
                  <c:v>1999</c:v>
                </c:pt>
                <c:pt idx="31">
                  <c:v>2000</c:v>
                </c:pt>
                <c:pt idx="32">
                  <c:v>2001</c:v>
                </c:pt>
                <c:pt idx="33">
                  <c:v>2002</c:v>
                </c:pt>
                <c:pt idx="34">
                  <c:v>2003</c:v>
                </c:pt>
                <c:pt idx="35">
                  <c:v>2004</c:v>
                </c:pt>
                <c:pt idx="36">
                  <c:v>2005</c:v>
                </c:pt>
                <c:pt idx="37">
                  <c:v>2006</c:v>
                </c:pt>
                <c:pt idx="38">
                  <c:v>2007</c:v>
                </c:pt>
                <c:pt idx="39">
                  <c:v>2008</c:v>
                </c:pt>
                <c:pt idx="40">
                  <c:v>2009</c:v>
                </c:pt>
                <c:pt idx="41">
                  <c:v>2010</c:v>
                </c:pt>
                <c:pt idx="42">
                  <c:v>2011</c:v>
                </c:pt>
                <c:pt idx="43">
                  <c:v>2012</c:v>
                </c:pt>
                <c:pt idx="44">
                  <c:v>2013</c:v>
                </c:pt>
                <c:pt idx="45">
                  <c:v>2014</c:v>
                </c:pt>
                <c:pt idx="46">
                  <c:v>2015</c:v>
                </c:pt>
                <c:pt idx="47">
                  <c:v>2016</c:v>
                </c:pt>
                <c:pt idx="48">
                  <c:v>2017</c:v>
                </c:pt>
                <c:pt idx="49">
                  <c:v>2018</c:v>
                </c:pt>
                <c:pt idx="50">
                  <c:v>2019</c:v>
                </c:pt>
              </c:numCache>
            </c:numRef>
          </c:cat>
          <c:val>
            <c:numRef>
              <c:f>Лист1!$F$1:$F$51</c:f>
              <c:numCache>
                <c:formatCode>General</c:formatCode>
                <c:ptCount val="51"/>
              </c:numCache>
            </c:numRef>
          </c:val>
          <c:extLst>
            <c:ext xmlns:c16="http://schemas.microsoft.com/office/drawing/2014/chart" uri="{C3380CC4-5D6E-409C-BE32-E72D297353CC}">
              <c16:uniqueId val="{00000000-2753-41AE-A00C-0A7EB0444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4"/>
        <c:axId val="324220912"/>
        <c:axId val="324210928"/>
      </c:barChart>
      <c:barChart>
        <c:barDir val="col"/>
        <c:grouping val="clustered"/>
        <c:varyColors val="0"/>
        <c:ser>
          <c:idx val="1"/>
          <c:order val="1"/>
          <c:tx>
            <c:v>р2</c:v>
          </c:tx>
          <c:spPr>
            <a:solidFill>
              <a:schemeClr val="accent6"/>
            </a:solidFill>
            <a:ln>
              <a:solidFill>
                <a:srgbClr val="1A4B7F"/>
              </a:solidFill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F19B2A0-0261-4D79-B505-085F93479825}" type="CELLRANGE">
                      <a:rPr lang="en-US" dirty="0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753-41AE-A00C-0A7EB0444C6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D75785C-752B-4BEA-A758-6E38EDB6C3C9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753-41AE-A00C-0A7EB0444C6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CCC4F8C-E376-4609-A638-DCDB8289C7A2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753-41AE-A00C-0A7EB0444C6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8F3368D1-D4E6-4EAC-A696-3F971BF8AE61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753-41AE-A00C-0A7EB0444C6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7CCE574B-96C2-4E84-8B2C-EFD80DD46CFA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753-41AE-A00C-0A7EB0444C6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2F997B23-2549-40CF-9CE3-7121B8763F1A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2753-41AE-A00C-0A7EB0444C65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B4C9602A-FCD7-426E-9C62-D272E7E3F28C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753-41AE-A00C-0A7EB0444C65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431FC11C-F493-4635-BA76-08298507652E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2753-41AE-A00C-0A7EB0444C65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9E8F31B7-8A2F-4503-A7DD-9390AE6B07F6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2753-41AE-A00C-0A7EB0444C65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65EEDEF3-8AD5-445A-BDF1-95E1B487A837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2753-41AE-A00C-0A7EB0444C65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8EA570D9-66FE-49AC-BE2F-B42C5E8A0359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2753-41AE-A00C-0A7EB0444C65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E28BA80A-05AA-4200-999A-639E6F6F8B02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2753-41AE-A00C-0A7EB0444C65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8A3B2111-3F54-4533-B053-8413A32FD512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2753-41AE-A00C-0A7EB0444C65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004A6DFF-F9BC-40BE-AD69-638EF201AC7D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2753-41AE-A00C-0A7EB0444C65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A9A0FEFC-9248-4608-94B2-BD9EF5E57041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2753-41AE-A00C-0A7EB0444C65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6AF7CF9F-DD92-4AD1-B684-C5BF3D3358CF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2753-41AE-A00C-0A7EB0444C65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D21D95AA-E4B7-467D-A841-738DEFD384C0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2753-41AE-A00C-0A7EB0444C65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8382A99B-A9FA-4659-864F-C4CAC77ACD5D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2753-41AE-A00C-0A7EB0444C65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A0A3114E-CA26-4EBE-A2F6-19D22E92D42A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2753-41AE-A00C-0A7EB0444C65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56FB1A18-7B9D-4AD0-8F8C-65E30100F988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2753-41AE-A00C-0A7EB0444C65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99B107A9-FA8A-451A-959F-3DA2CF5B7394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2753-41AE-A00C-0A7EB0444C65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971775F4-74BC-4134-9E99-3D202CF84CEB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2753-41AE-A00C-0A7EB0444C65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5E41E509-78AE-44A3-98C5-C7F8936012D2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2753-41AE-A00C-0A7EB0444C65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A40CD692-F05D-4D79-A554-AA01DAE1AABD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2753-41AE-A00C-0A7EB0444C65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fld id="{1B8D9884-258B-4BA3-A6FC-0C255129D074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2753-41AE-A00C-0A7EB0444C65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98B17D6E-AE0E-4746-B3E4-90C476FF5C74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2753-41AE-A00C-0A7EB0444C65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fld id="{D0D3ED2D-BEF5-4933-98B8-0088CFC91F10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2753-41AE-A00C-0A7EB0444C65}"/>
                </c:ext>
              </c:extLst>
            </c:dLbl>
            <c:dLbl>
              <c:idx val="27"/>
              <c:layout/>
              <c:tx>
                <c:rich>
                  <a:bodyPr/>
                  <a:lstStyle/>
                  <a:p>
                    <a:fld id="{0ECFBC7C-8D59-423F-8280-FBD706F537DF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2753-41AE-A00C-0A7EB0444C65}"/>
                </c:ext>
              </c:extLst>
            </c:dLbl>
            <c:dLbl>
              <c:idx val="28"/>
              <c:layout/>
              <c:tx>
                <c:rich>
                  <a:bodyPr/>
                  <a:lstStyle/>
                  <a:p>
                    <a:fld id="{169B34A6-6F49-4BB6-BD65-17E4FC561436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2753-41AE-A00C-0A7EB0444C65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4508BFF6-091A-4254-970B-3416D943774B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2753-41AE-A00C-0A7EB0444C65}"/>
                </c:ext>
              </c:extLst>
            </c:dLbl>
            <c:dLbl>
              <c:idx val="30"/>
              <c:layout/>
              <c:tx>
                <c:rich>
                  <a:bodyPr/>
                  <a:lstStyle/>
                  <a:p>
                    <a:fld id="{9DB24018-9529-4550-BE9F-759AAD30DF5E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2753-41AE-A00C-0A7EB0444C65}"/>
                </c:ext>
              </c:extLst>
            </c:dLbl>
            <c:dLbl>
              <c:idx val="31"/>
              <c:layout/>
              <c:tx>
                <c:rich>
                  <a:bodyPr/>
                  <a:lstStyle/>
                  <a:p>
                    <a:fld id="{40B8095B-1748-480E-98B6-3753D6B0DAB9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2753-41AE-A00C-0A7EB0444C65}"/>
                </c:ext>
              </c:extLst>
            </c:dLbl>
            <c:dLbl>
              <c:idx val="32"/>
              <c:layout/>
              <c:tx>
                <c:rich>
                  <a:bodyPr/>
                  <a:lstStyle/>
                  <a:p>
                    <a:fld id="{5941CB23-339C-406E-AFD0-E07CE0F6A5EA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2753-41AE-A00C-0A7EB0444C65}"/>
                </c:ext>
              </c:extLst>
            </c:dLbl>
            <c:dLbl>
              <c:idx val="33"/>
              <c:layout/>
              <c:tx>
                <c:rich>
                  <a:bodyPr/>
                  <a:lstStyle/>
                  <a:p>
                    <a:fld id="{6BD3A0D1-1B15-4831-B41A-B7D01EC33467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2753-41AE-A00C-0A7EB0444C65}"/>
                </c:ext>
              </c:extLst>
            </c:dLbl>
            <c:dLbl>
              <c:idx val="34"/>
              <c:layout/>
              <c:tx>
                <c:rich>
                  <a:bodyPr/>
                  <a:lstStyle/>
                  <a:p>
                    <a:fld id="{5966AB73-EDFE-4358-80E2-D757327ED59F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2753-41AE-A00C-0A7EB0444C65}"/>
                </c:ext>
              </c:extLst>
            </c:dLbl>
            <c:dLbl>
              <c:idx val="35"/>
              <c:layout/>
              <c:tx>
                <c:rich>
                  <a:bodyPr/>
                  <a:lstStyle/>
                  <a:p>
                    <a:fld id="{F4C7D661-3BBF-4BAA-BE27-2874E6920BDC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2753-41AE-A00C-0A7EB0444C65}"/>
                </c:ext>
              </c:extLst>
            </c:dLbl>
            <c:dLbl>
              <c:idx val="36"/>
              <c:layout/>
              <c:tx>
                <c:rich>
                  <a:bodyPr/>
                  <a:lstStyle/>
                  <a:p>
                    <a:fld id="{95069F02-CDDD-4E8C-A09C-D25BB0E657A0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2753-41AE-A00C-0A7EB0444C65}"/>
                </c:ext>
              </c:extLst>
            </c:dLbl>
            <c:dLbl>
              <c:idx val="37"/>
              <c:layout/>
              <c:tx>
                <c:rich>
                  <a:bodyPr/>
                  <a:lstStyle/>
                  <a:p>
                    <a:fld id="{7FDFD66E-0E76-4CE7-A117-03A4C17479A6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2753-41AE-A00C-0A7EB0444C65}"/>
                </c:ext>
              </c:extLst>
            </c:dLbl>
            <c:dLbl>
              <c:idx val="38"/>
              <c:layout/>
              <c:tx>
                <c:rich>
                  <a:bodyPr/>
                  <a:lstStyle/>
                  <a:p>
                    <a:fld id="{F5463A7F-438F-4764-A213-910B958CBB34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2753-41AE-A00C-0A7EB0444C65}"/>
                </c:ext>
              </c:extLst>
            </c:dLbl>
            <c:dLbl>
              <c:idx val="39"/>
              <c:layout/>
              <c:tx>
                <c:rich>
                  <a:bodyPr/>
                  <a:lstStyle/>
                  <a:p>
                    <a:fld id="{58F8D15A-B02F-4569-9BEE-EB9A76D9082F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2753-41AE-A00C-0A7EB0444C65}"/>
                </c:ext>
              </c:extLst>
            </c:dLbl>
            <c:dLbl>
              <c:idx val="40"/>
              <c:layout/>
              <c:tx>
                <c:rich>
                  <a:bodyPr/>
                  <a:lstStyle/>
                  <a:p>
                    <a:fld id="{D24591C7-AED3-42FE-9C92-005E56112A08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2753-41AE-A00C-0A7EB0444C65}"/>
                </c:ext>
              </c:extLst>
            </c:dLbl>
            <c:dLbl>
              <c:idx val="41"/>
              <c:layout/>
              <c:tx>
                <c:rich>
                  <a:bodyPr/>
                  <a:lstStyle/>
                  <a:p>
                    <a:fld id="{843B947D-F4C4-402F-959C-56B661AC7AB1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2753-41AE-A00C-0A7EB0444C65}"/>
                </c:ext>
              </c:extLst>
            </c:dLbl>
            <c:dLbl>
              <c:idx val="42"/>
              <c:layout/>
              <c:tx>
                <c:rich>
                  <a:bodyPr/>
                  <a:lstStyle/>
                  <a:p>
                    <a:fld id="{7988F100-2FF2-4363-A8B2-E75DB4DEC500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2753-41AE-A00C-0A7EB0444C65}"/>
                </c:ext>
              </c:extLst>
            </c:dLbl>
            <c:dLbl>
              <c:idx val="43"/>
              <c:layout/>
              <c:tx>
                <c:rich>
                  <a:bodyPr/>
                  <a:lstStyle/>
                  <a:p>
                    <a:fld id="{1A08FD9B-9A60-47CA-AC28-D02A65AAE5D7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2753-41AE-A00C-0A7EB0444C65}"/>
                </c:ext>
              </c:extLst>
            </c:dLbl>
            <c:dLbl>
              <c:idx val="44"/>
              <c:layout/>
              <c:tx>
                <c:rich>
                  <a:bodyPr/>
                  <a:lstStyle/>
                  <a:p>
                    <a:fld id="{B5AF1F90-B430-48E6-A14B-1C204634D520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2753-41AE-A00C-0A7EB0444C65}"/>
                </c:ext>
              </c:extLst>
            </c:dLbl>
            <c:dLbl>
              <c:idx val="45"/>
              <c:layout/>
              <c:tx>
                <c:rich>
                  <a:bodyPr/>
                  <a:lstStyle/>
                  <a:p>
                    <a:fld id="{D6020B74-DDAB-4438-AC76-9D63DF879497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2753-41AE-A00C-0A7EB0444C65}"/>
                </c:ext>
              </c:extLst>
            </c:dLbl>
            <c:dLbl>
              <c:idx val="46"/>
              <c:layout/>
              <c:tx>
                <c:rich>
                  <a:bodyPr/>
                  <a:lstStyle/>
                  <a:p>
                    <a:fld id="{764214CC-819A-4FBA-8EA4-DD02415DDB5A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2753-41AE-A00C-0A7EB0444C65}"/>
                </c:ext>
              </c:extLst>
            </c:dLbl>
            <c:dLbl>
              <c:idx val="47"/>
              <c:layout/>
              <c:tx>
                <c:rich>
                  <a:bodyPr/>
                  <a:lstStyle/>
                  <a:p>
                    <a:fld id="{EDB7E715-03FB-4786-8448-8781C09D5235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2753-41AE-A00C-0A7EB0444C65}"/>
                </c:ext>
              </c:extLst>
            </c:dLbl>
            <c:dLbl>
              <c:idx val="48"/>
              <c:layout/>
              <c:tx>
                <c:rich>
                  <a:bodyPr/>
                  <a:lstStyle/>
                  <a:p>
                    <a:fld id="{98A3F02A-28C1-48F8-A392-B442997A44CA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2753-41AE-A00C-0A7EB0444C65}"/>
                </c:ext>
              </c:extLst>
            </c:dLbl>
            <c:dLbl>
              <c:idx val="49"/>
              <c:layout/>
              <c:tx>
                <c:rich>
                  <a:bodyPr/>
                  <a:lstStyle/>
                  <a:p>
                    <a:fld id="{E511AD5D-D399-430C-8302-7652924C3767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2753-41AE-A00C-0A7EB0444C65}"/>
                </c:ext>
              </c:extLst>
            </c:dLbl>
            <c:dLbl>
              <c:idx val="50"/>
              <c:layout/>
              <c:tx>
                <c:rich>
                  <a:bodyPr/>
                  <a:lstStyle/>
                  <a:p>
                    <a:fld id="{BD3C070A-1F2E-4DBC-AEBE-A85212B8807E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2753-41AE-A00C-0A7EB0444C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Лист1!$B$1:$B$51</c:f>
              <c:numCache>
                <c:formatCode>General</c:formatCode>
                <c:ptCount val="51"/>
                <c:pt idx="0">
                  <c:v>-1</c:v>
                </c:pt>
                <c:pt idx="1">
                  <c:v>0</c:v>
                </c:pt>
                <c:pt idx="2">
                  <c:v>-1</c:v>
                </c:pt>
                <c:pt idx="3">
                  <c:v>-2</c:v>
                </c:pt>
                <c:pt idx="4">
                  <c:v>-1</c:v>
                </c:pt>
                <c:pt idx="5">
                  <c:v>-4</c:v>
                </c:pt>
                <c:pt idx="6">
                  <c:v>0</c:v>
                </c:pt>
                <c:pt idx="7">
                  <c:v>-2</c:v>
                </c:pt>
                <c:pt idx="8">
                  <c:v>-5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-2</c:v>
                </c:pt>
                <c:pt idx="14">
                  <c:v>-1</c:v>
                </c:pt>
                <c:pt idx="15">
                  <c:v>-3</c:v>
                </c:pt>
                <c:pt idx="16">
                  <c:v>-3</c:v>
                </c:pt>
                <c:pt idx="17">
                  <c:v>-1</c:v>
                </c:pt>
                <c:pt idx="18">
                  <c:v>-4</c:v>
                </c:pt>
                <c:pt idx="19">
                  <c:v>-5</c:v>
                </c:pt>
                <c:pt idx="20">
                  <c:v>-7</c:v>
                </c:pt>
                <c:pt idx="21">
                  <c:v>-14</c:v>
                </c:pt>
                <c:pt idx="22">
                  <c:v>-6</c:v>
                </c:pt>
                <c:pt idx="23">
                  <c:v>-3</c:v>
                </c:pt>
                <c:pt idx="24">
                  <c:v>0</c:v>
                </c:pt>
                <c:pt idx="25">
                  <c:v>-3</c:v>
                </c:pt>
                <c:pt idx="26">
                  <c:v>0</c:v>
                </c:pt>
                <c:pt idx="27">
                  <c:v>-2</c:v>
                </c:pt>
                <c:pt idx="28">
                  <c:v>-3</c:v>
                </c:pt>
                <c:pt idx="29">
                  <c:v>-5</c:v>
                </c:pt>
                <c:pt idx="30">
                  <c:v>-2</c:v>
                </c:pt>
                <c:pt idx="31">
                  <c:v>-3</c:v>
                </c:pt>
                <c:pt idx="32">
                  <c:v>0</c:v>
                </c:pt>
                <c:pt idx="33">
                  <c:v>-5</c:v>
                </c:pt>
                <c:pt idx="34">
                  <c:v>-6</c:v>
                </c:pt>
                <c:pt idx="35">
                  <c:v>-5</c:v>
                </c:pt>
                <c:pt idx="36">
                  <c:v>-2</c:v>
                </c:pt>
                <c:pt idx="37">
                  <c:v>-6</c:v>
                </c:pt>
                <c:pt idx="38">
                  <c:v>-1</c:v>
                </c:pt>
                <c:pt idx="39">
                  <c:v>-2</c:v>
                </c:pt>
                <c:pt idx="40">
                  <c:v>-3</c:v>
                </c:pt>
                <c:pt idx="41">
                  <c:v>-1</c:v>
                </c:pt>
                <c:pt idx="42">
                  <c:v>-13</c:v>
                </c:pt>
                <c:pt idx="43">
                  <c:v>-3</c:v>
                </c:pt>
                <c:pt idx="44">
                  <c:v>-6</c:v>
                </c:pt>
                <c:pt idx="45">
                  <c:v>-1</c:v>
                </c:pt>
                <c:pt idx="46">
                  <c:v>-7</c:v>
                </c:pt>
                <c:pt idx="47">
                  <c:v>-4</c:v>
                </c:pt>
                <c:pt idx="48">
                  <c:v>-5</c:v>
                </c:pt>
                <c:pt idx="49">
                  <c:v>-7</c:v>
                </c:pt>
                <c:pt idx="50">
                  <c:v>-5</c:v>
                </c:pt>
              </c:numCache>
            </c:numRef>
          </c:cat>
          <c:val>
            <c:numRef>
              <c:f>Лист1!$B$1:$B$51</c:f>
              <c:numCache>
                <c:formatCode>General</c:formatCode>
                <c:ptCount val="51"/>
                <c:pt idx="0">
                  <c:v>-1</c:v>
                </c:pt>
                <c:pt idx="1">
                  <c:v>0</c:v>
                </c:pt>
                <c:pt idx="2">
                  <c:v>-1</c:v>
                </c:pt>
                <c:pt idx="3">
                  <c:v>-2</c:v>
                </c:pt>
                <c:pt idx="4">
                  <c:v>-1</c:v>
                </c:pt>
                <c:pt idx="5">
                  <c:v>-4</c:v>
                </c:pt>
                <c:pt idx="6">
                  <c:v>0</c:v>
                </c:pt>
                <c:pt idx="7">
                  <c:v>-2</c:v>
                </c:pt>
                <c:pt idx="8">
                  <c:v>-5</c:v>
                </c:pt>
                <c:pt idx="9">
                  <c:v>-1</c:v>
                </c:pt>
                <c:pt idx="10">
                  <c:v>-1</c:v>
                </c:pt>
                <c:pt idx="11">
                  <c:v>-1</c:v>
                </c:pt>
                <c:pt idx="12">
                  <c:v>-1</c:v>
                </c:pt>
                <c:pt idx="13">
                  <c:v>-2</c:v>
                </c:pt>
                <c:pt idx="14">
                  <c:v>-1</c:v>
                </c:pt>
                <c:pt idx="15">
                  <c:v>-3</c:v>
                </c:pt>
                <c:pt idx="16">
                  <c:v>-3</c:v>
                </c:pt>
                <c:pt idx="17">
                  <c:v>-1</c:v>
                </c:pt>
                <c:pt idx="18">
                  <c:v>-4</c:v>
                </c:pt>
                <c:pt idx="19">
                  <c:v>-5</c:v>
                </c:pt>
                <c:pt idx="20">
                  <c:v>-7</c:v>
                </c:pt>
                <c:pt idx="21">
                  <c:v>-14</c:v>
                </c:pt>
                <c:pt idx="22">
                  <c:v>-6</c:v>
                </c:pt>
                <c:pt idx="23">
                  <c:v>-3</c:v>
                </c:pt>
                <c:pt idx="24">
                  <c:v>0</c:v>
                </c:pt>
                <c:pt idx="25">
                  <c:v>-3</c:v>
                </c:pt>
                <c:pt idx="26">
                  <c:v>0</c:v>
                </c:pt>
                <c:pt idx="27">
                  <c:v>-2</c:v>
                </c:pt>
                <c:pt idx="28">
                  <c:v>-3</c:v>
                </c:pt>
                <c:pt idx="29">
                  <c:v>-5</c:v>
                </c:pt>
                <c:pt idx="30">
                  <c:v>-2</c:v>
                </c:pt>
                <c:pt idx="31">
                  <c:v>-3</c:v>
                </c:pt>
                <c:pt idx="32">
                  <c:v>0</c:v>
                </c:pt>
                <c:pt idx="33">
                  <c:v>-5</c:v>
                </c:pt>
                <c:pt idx="34">
                  <c:v>-6</c:v>
                </c:pt>
                <c:pt idx="35">
                  <c:v>-5</c:v>
                </c:pt>
                <c:pt idx="36">
                  <c:v>-2</c:v>
                </c:pt>
                <c:pt idx="37">
                  <c:v>-6</c:v>
                </c:pt>
                <c:pt idx="38">
                  <c:v>-1</c:v>
                </c:pt>
                <c:pt idx="39">
                  <c:v>-2</c:v>
                </c:pt>
                <c:pt idx="40">
                  <c:v>-3</c:v>
                </c:pt>
                <c:pt idx="41">
                  <c:v>-1</c:v>
                </c:pt>
                <c:pt idx="42">
                  <c:v>-13</c:v>
                </c:pt>
                <c:pt idx="43">
                  <c:v>-3</c:v>
                </c:pt>
                <c:pt idx="44">
                  <c:v>-6</c:v>
                </c:pt>
                <c:pt idx="45">
                  <c:v>-1</c:v>
                </c:pt>
                <c:pt idx="46">
                  <c:v>-7</c:v>
                </c:pt>
                <c:pt idx="47">
                  <c:v>-4</c:v>
                </c:pt>
                <c:pt idx="48">
                  <c:v>-5</c:v>
                </c:pt>
                <c:pt idx="49">
                  <c:v>-7</c:v>
                </c:pt>
                <c:pt idx="50">
                  <c:v>-5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Лист1!$D$1:$D$51</c15:f>
                <c15:dlblRangeCache>
                  <c:ptCount val="51"/>
                  <c:pt idx="0">
                    <c:v>1</c:v>
                  </c:pt>
                  <c:pt idx="1">
                    <c:v>0</c:v>
                  </c:pt>
                  <c:pt idx="2">
                    <c:v>1</c:v>
                  </c:pt>
                  <c:pt idx="3">
                    <c:v>2</c:v>
                  </c:pt>
                  <c:pt idx="4">
                    <c:v>1</c:v>
                  </c:pt>
                  <c:pt idx="5">
                    <c:v>4</c:v>
                  </c:pt>
                  <c:pt idx="6">
                    <c:v>0</c:v>
                  </c:pt>
                  <c:pt idx="7">
                    <c:v>2</c:v>
                  </c:pt>
                  <c:pt idx="8">
                    <c:v>5</c:v>
                  </c:pt>
                  <c:pt idx="9">
                    <c:v>1</c:v>
                  </c:pt>
                  <c:pt idx="10">
                    <c:v>1</c:v>
                  </c:pt>
                  <c:pt idx="11">
                    <c:v>1</c:v>
                  </c:pt>
                  <c:pt idx="12">
                    <c:v>1</c:v>
                  </c:pt>
                  <c:pt idx="13">
                    <c:v>2</c:v>
                  </c:pt>
                  <c:pt idx="14">
                    <c:v>1</c:v>
                  </c:pt>
                  <c:pt idx="15">
                    <c:v>3</c:v>
                  </c:pt>
                  <c:pt idx="16">
                    <c:v>3</c:v>
                  </c:pt>
                  <c:pt idx="17">
                    <c:v>1</c:v>
                  </c:pt>
                  <c:pt idx="18">
                    <c:v>4</c:v>
                  </c:pt>
                  <c:pt idx="19">
                    <c:v>5</c:v>
                  </c:pt>
                  <c:pt idx="20">
                    <c:v>7</c:v>
                  </c:pt>
                  <c:pt idx="21">
                    <c:v>14</c:v>
                  </c:pt>
                  <c:pt idx="22">
                    <c:v>6</c:v>
                  </c:pt>
                  <c:pt idx="23">
                    <c:v>3</c:v>
                  </c:pt>
                  <c:pt idx="24">
                    <c:v>0</c:v>
                  </c:pt>
                  <c:pt idx="25">
                    <c:v>3</c:v>
                  </c:pt>
                  <c:pt idx="26">
                    <c:v>0</c:v>
                  </c:pt>
                  <c:pt idx="27">
                    <c:v>2</c:v>
                  </c:pt>
                  <c:pt idx="28">
                    <c:v>3</c:v>
                  </c:pt>
                  <c:pt idx="29">
                    <c:v>5</c:v>
                  </c:pt>
                  <c:pt idx="30">
                    <c:v>2</c:v>
                  </c:pt>
                  <c:pt idx="31">
                    <c:v>3</c:v>
                  </c:pt>
                  <c:pt idx="32">
                    <c:v>0</c:v>
                  </c:pt>
                  <c:pt idx="33">
                    <c:v>5</c:v>
                  </c:pt>
                  <c:pt idx="34">
                    <c:v>6</c:v>
                  </c:pt>
                  <c:pt idx="35">
                    <c:v>5</c:v>
                  </c:pt>
                  <c:pt idx="36">
                    <c:v>2</c:v>
                  </c:pt>
                  <c:pt idx="37">
                    <c:v>6</c:v>
                  </c:pt>
                  <c:pt idx="38">
                    <c:v>1</c:v>
                  </c:pt>
                  <c:pt idx="39">
                    <c:v>2</c:v>
                  </c:pt>
                  <c:pt idx="40">
                    <c:v>3</c:v>
                  </c:pt>
                  <c:pt idx="41">
                    <c:v>1</c:v>
                  </c:pt>
                  <c:pt idx="42">
                    <c:v>13</c:v>
                  </c:pt>
                  <c:pt idx="43">
                    <c:v>3</c:v>
                  </c:pt>
                  <c:pt idx="44">
                    <c:v>6</c:v>
                  </c:pt>
                  <c:pt idx="45">
                    <c:v>1</c:v>
                  </c:pt>
                  <c:pt idx="46">
                    <c:v>7</c:v>
                  </c:pt>
                  <c:pt idx="47">
                    <c:v>4</c:v>
                  </c:pt>
                  <c:pt idx="48">
                    <c:v>5</c:v>
                  </c:pt>
                  <c:pt idx="49">
                    <c:v>7</c:v>
                  </c:pt>
                  <c:pt idx="50">
                    <c:v>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4-2753-41AE-A00C-0A7EB0444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74258944"/>
        <c:axId val="374257280"/>
      </c:barChart>
      <c:catAx>
        <c:axId val="324220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4210928"/>
        <c:crosses val="autoZero"/>
        <c:auto val="1"/>
        <c:lblAlgn val="ctr"/>
        <c:lblOffset val="100"/>
        <c:noMultiLvlLbl val="0"/>
      </c:catAx>
      <c:valAx>
        <c:axId val="324210928"/>
        <c:scaling>
          <c:orientation val="minMax"/>
          <c:min val="-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50" b="0" i="0" cap="none" baseline="0" dirty="0" smtClean="0">
                    <a:solidFill>
                      <a:schemeClr val="tx1"/>
                    </a:solidFill>
                    <a:effectLst/>
                  </a:rPr>
                  <a:t>Количество блоков</a:t>
                </a:r>
                <a:endParaRPr lang="ru-RU" sz="1050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4220912"/>
        <c:crossesAt val="1"/>
        <c:crossBetween val="between"/>
      </c:valAx>
      <c:valAx>
        <c:axId val="374257280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374258944"/>
        <c:crosses val="max"/>
        <c:crossBetween val="between"/>
      </c:valAx>
      <c:catAx>
        <c:axId val="374258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42572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0.94633</cdr:y>
    </cdr:from>
    <cdr:to>
      <cdr:x>0.49162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4848525"/>
          <a:ext cx="4175185" cy="2749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solidFill>
                <a:schemeClr val="tx1"/>
              </a:solidFill>
            </a:rPr>
            <a:t> </a:t>
          </a:r>
          <a:r>
            <a:rPr lang="en-US" sz="1000" dirty="0">
              <a:solidFill>
                <a:schemeClr val="tx1"/>
              </a:solidFill>
            </a:rPr>
            <a:t>IEA Electricity </a:t>
          </a:r>
          <a:r>
            <a:rPr lang="en-US" sz="1000" dirty="0" smtClean="0">
              <a:solidFill>
                <a:schemeClr val="tx1"/>
              </a:solidFill>
            </a:rPr>
            <a:t>Information</a:t>
          </a:r>
          <a:r>
            <a:rPr lang="ru-RU" sz="1000" dirty="0" smtClean="0">
              <a:solidFill>
                <a:schemeClr val="tx1"/>
              </a:solidFill>
            </a:rPr>
            <a:t> / </a:t>
          </a:r>
          <a:r>
            <a:rPr lang="en-US" sz="1000" dirty="0">
              <a:solidFill>
                <a:schemeClr val="tx1"/>
              </a:solidFill>
            </a:rPr>
            <a:t>Installed electricity capacity worldwide</a:t>
          </a:r>
          <a:r>
            <a:rPr lang="ru-RU" sz="1000" dirty="0">
              <a:solidFill>
                <a:schemeClr val="tx1"/>
              </a:solidFill>
            </a:rPr>
            <a:t> </a:t>
          </a:r>
        </a:p>
        <a:p xmlns:a="http://schemas.openxmlformats.org/drawingml/2006/main">
          <a:endParaRPr lang="ru-RU" sz="10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0.06505</cdr:x>
      <cdr:y>0.46047</cdr:y>
    </cdr:from>
    <cdr:to>
      <cdr:x>1</cdr:x>
      <cdr:y>0.87682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70231" y="1326151"/>
          <a:ext cx="8195769" cy="1199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200" dirty="0" smtClean="0">
              <a:solidFill>
                <a:srgbClr val="00B050"/>
              </a:solidFill>
            </a:rPr>
            <a:t>Для сохранения общего количества работающих энергоблоков в год необходимо вводить не менее </a:t>
          </a:r>
          <a:r>
            <a:rPr lang="ru-RU" sz="2200" u="sng" dirty="0" smtClean="0">
              <a:solidFill>
                <a:srgbClr val="00B050"/>
              </a:solidFill>
            </a:rPr>
            <a:t>10 энергоблоков.</a:t>
          </a:r>
          <a:endParaRPr lang="ru-RU" sz="2200" u="sng" dirty="0">
            <a:solidFill>
              <a:srgbClr val="00B05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2" cy="497126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2" cy="497126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20F79C97-F0C3-4425-BBC4-D863BA7157CB}" type="datetimeFigureOut">
              <a:rPr lang="en-GB" smtClean="0"/>
              <a:t>28/10/2019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2" cy="497126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2" cy="497126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CF65A1C8-55F9-423E-A89D-EDAF9AB7E18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84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Million Tones of Oil Equivalent</a:t>
            </a:r>
            <a:r>
              <a:rPr lang="ru-RU" dirty="0" smtClean="0"/>
              <a:t>, миллион тонн нефтяного эквивалента.</a:t>
            </a:r>
          </a:p>
          <a:p>
            <a:r>
              <a:rPr lang="ru-RU" dirty="0" smtClean="0"/>
              <a:t>Напомним, что общепринятый M</a:t>
            </a:r>
            <a:r>
              <a:rPr lang="en-US" dirty="0" smtClean="0"/>
              <a:t>toe</a:t>
            </a:r>
            <a:r>
              <a:rPr lang="ru-RU" dirty="0" smtClean="0"/>
              <a:t> равен 11,63 тераватт·часов (1 toe = 11.63 megawatt·hour (MWh).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953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137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Также, Болгария 22 мая 2019 года начала</a:t>
            </a:r>
            <a:r>
              <a:rPr lang="ru-RU" baseline="0" dirty="0" smtClean="0"/>
              <a:t> </a:t>
            </a:r>
            <a:r>
              <a:rPr lang="ru-RU" dirty="0" smtClean="0"/>
              <a:t>процедуру выбора стратегического инвестора по проекту АЭС «Белене»</a:t>
            </a:r>
          </a:p>
          <a:p>
            <a:r>
              <a:rPr lang="ru-RU" dirty="0" smtClean="0"/>
              <a:t>Фламанвиль-3 – проблемы со сварными швами паропроводах, проходящих через двойную защитную оболочку</a:t>
            </a:r>
            <a:r>
              <a:rPr lang="ru-RU" baseline="0" dirty="0" smtClean="0"/>
              <a:t> блока 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526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*18+</a:t>
            </a:r>
            <a:r>
              <a:rPr lang="ru-RU" baseline="0" dirty="0" smtClean="0"/>
              <a:t> 2 </a:t>
            </a:r>
            <a:r>
              <a:rPr lang="ru-RU" dirty="0" smtClean="0"/>
              <a:t>Блока</a:t>
            </a:r>
            <a:r>
              <a:rPr lang="ru-RU" baseline="0" dirty="0" smtClean="0"/>
              <a:t> Саудовской Аравии. Идет тендер.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881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442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432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802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328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33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074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609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530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487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169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991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158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954">
              <a:defRPr/>
            </a:pPr>
            <a:r>
              <a:rPr lang="ru-RU" dirty="0" smtClean="0"/>
              <a:t>Три-Майл-Айленд</a:t>
            </a:r>
            <a:r>
              <a:rPr lang="ru-RU" baseline="0" dirty="0" smtClean="0"/>
              <a:t> – 195 тыс. чел. временно покинули места проживания добровольно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5A1C8-55F9-423E-A89D-EDAF9AB7E18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630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no.info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wanomc.ru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no.info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</p:spPr>
        <p:txBody>
          <a:bodyPr anchor="t">
            <a:noAutofit/>
          </a:bodyPr>
          <a:lstStyle>
            <a:lvl1pPr algn="l">
              <a:defRPr sz="2700" b="0" cap="none" baseline="0">
                <a:solidFill>
                  <a:srgbClr val="0D499C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[Presenter title]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>
                <a:solidFill>
                  <a:srgbClr val="242F5F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pic>
        <p:nvPicPr>
          <p:cNvPr id="9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265" y="-61158"/>
            <a:ext cx="2239206" cy="170739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2416" y="6254403"/>
            <a:ext cx="4911725" cy="28257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 typeface="Wingdings" pitchFamily="2" charset="2"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en-GB" dirty="0" smtClean="0"/>
              <a:t>[DELETE AS APPROPRIATE] Open/General/Limited/Restricted Distribution 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5641" y="2420179"/>
            <a:ext cx="7271743" cy="1940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07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6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396949"/>
            <a:ext cx="7310310" cy="772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rgbClr val="1A4B7F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265" y="-61158"/>
            <a:ext cx="2239206" cy="170739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387647" y="1216229"/>
            <a:ext cx="6591659" cy="481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7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827586" y="2996956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827586" y="1752600"/>
            <a:ext cx="7488832" cy="1143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ru-RU" sz="4400" kern="1200" dirty="0" smtClean="0">
                <a:solidFill>
                  <a:srgbClr val="242F5F"/>
                </a:solidFill>
                <a:latin typeface="+mn-lt"/>
                <a:ea typeface="+mn-ea"/>
                <a:cs typeface="+mn-cs"/>
              </a:rPr>
              <a:t>Спасибо за внимание</a:t>
            </a:r>
            <a:endParaRPr lang="en-US" sz="4400" kern="1200" dirty="0" smtClean="0">
              <a:solidFill>
                <a:srgbClr val="242F5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265" y="-61158"/>
            <a:ext cx="2239206" cy="17073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1675121" y="3105838"/>
            <a:ext cx="57399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1200" dirty="0" smtClean="0">
                <a:solidFill>
                  <a:srgbClr val="0D499C"/>
                </a:solidFill>
                <a:latin typeface="+mn-lt"/>
                <a:ea typeface="+mn-ea"/>
                <a:cs typeface="+mn-cs"/>
              </a:rPr>
              <a:t>Дополнительная информация </a:t>
            </a:r>
            <a:r>
              <a:rPr lang="en-GB" sz="2400" dirty="0" smtClean="0">
                <a:solidFill>
                  <a:srgbClr val="0D499C"/>
                </a:solidFill>
                <a:hlinkClick r:id="rId3"/>
              </a:rPr>
              <a:t>www.wano.info</a:t>
            </a:r>
            <a:endParaRPr lang="en-GB" sz="2400" dirty="0" smtClean="0">
              <a:solidFill>
                <a:srgbClr val="0D499C"/>
              </a:solidFill>
            </a:endParaRP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 smtClean="0">
                <a:solidFill>
                  <a:srgbClr val="0D499C"/>
                </a:solidFill>
                <a:hlinkClick r:id="rId4"/>
              </a:rPr>
              <a:t>www.wanomc.ru</a:t>
            </a:r>
            <a:r>
              <a:rPr lang="en-GB" sz="2400" baseline="0" dirty="0" smtClean="0">
                <a:solidFill>
                  <a:srgbClr val="0D499C"/>
                </a:solidFill>
              </a:rPr>
              <a:t> </a:t>
            </a:r>
            <a:endParaRPr lang="en-GB" sz="2400" dirty="0" smtClean="0">
              <a:solidFill>
                <a:srgbClr val="0D49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93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pen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87F8EF85-9652-B849-9557-51351E043A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471"/>
          <a:stretch/>
        </p:blipFill>
        <p:spPr>
          <a:xfrm>
            <a:off x="1986525" y="919056"/>
            <a:ext cx="5352541" cy="3169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8189" y="4168880"/>
            <a:ext cx="7089213" cy="99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</p:spPr>
        <p:txBody>
          <a:bodyPr anchor="t">
            <a:noAutofit/>
          </a:bodyPr>
          <a:lstStyle>
            <a:lvl1pPr algn="l">
              <a:defRPr sz="2700" b="0" cap="none" baseline="0">
                <a:solidFill>
                  <a:srgbClr val="0D499C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[Presenter title]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600">
                <a:solidFill>
                  <a:srgbClr val="242F5F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pic>
        <p:nvPicPr>
          <p:cNvPr id="9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265" y="-61158"/>
            <a:ext cx="2239206" cy="170739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2416" y="6254403"/>
            <a:ext cx="4911725" cy="282575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 typeface="Wingdings" pitchFamily="2" charset="2"/>
              <a:buNone/>
              <a:tabLst/>
              <a:defRPr sz="12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en-GB" dirty="0" smtClean="0"/>
              <a:t>[DELETE AS APPROPRIATE] Open/General/Limited/Restricted Distribution 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5641" y="2420179"/>
            <a:ext cx="7271743" cy="1940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565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6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86027" y="396949"/>
            <a:ext cx="7310310" cy="772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rgbClr val="1A4B7F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265" y="-61158"/>
            <a:ext cx="2239206" cy="170739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V="1">
            <a:off x="387647" y="1216229"/>
            <a:ext cx="6591659" cy="481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36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0775" y="2675384"/>
            <a:ext cx="7221472" cy="3134866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rgbClr val="0D499C"/>
                </a:solidFill>
              </a:defRPr>
            </a:lvl1pPr>
          </a:lstStyle>
          <a:p>
            <a:r>
              <a:rPr lang="en-US" dirty="0" smtClean="0"/>
              <a:t>[Presenter Name]</a:t>
            </a:r>
            <a:br>
              <a:rPr lang="en-US" dirty="0" smtClean="0"/>
            </a:br>
            <a:r>
              <a:rPr lang="en-US" dirty="0" smtClean="0"/>
              <a:t>[Meeting with]</a:t>
            </a:r>
            <a:br>
              <a:rPr lang="en-US" dirty="0" smtClean="0"/>
            </a:br>
            <a:r>
              <a:rPr lang="en-US" dirty="0" smtClean="0"/>
              <a:t>[Date {Day Month Year}]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775" y="1476375"/>
            <a:ext cx="7221472" cy="892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242F5F"/>
                </a:solidFill>
                <a:latin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[Presentation Title]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9553" y="2420892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442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827586" y="2996956"/>
            <a:ext cx="7488832" cy="1733"/>
          </a:xfrm>
          <a:prstGeom prst="line">
            <a:avLst/>
          </a:prstGeom>
          <a:ln>
            <a:solidFill>
              <a:srgbClr val="242F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827586" y="1752600"/>
            <a:ext cx="7488832" cy="114300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sz="4400" kern="1200" dirty="0" smtClean="0">
                <a:solidFill>
                  <a:srgbClr val="242F5F"/>
                </a:solidFill>
                <a:latin typeface="+mn-lt"/>
                <a:ea typeface="+mn-ea"/>
                <a:cs typeface="+mn-cs"/>
              </a:rPr>
              <a:t>Thank you for listening</a:t>
            </a:r>
          </a:p>
        </p:txBody>
      </p:sp>
      <p:pic>
        <p:nvPicPr>
          <p:cNvPr id="7" name="Content Placeholder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265" y="-61158"/>
            <a:ext cx="2239206" cy="17073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1675121" y="3105838"/>
            <a:ext cx="57399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1200" dirty="0" smtClean="0">
                <a:solidFill>
                  <a:srgbClr val="0D499C"/>
                </a:solidFill>
                <a:latin typeface="+mn-lt"/>
                <a:ea typeface="+mn-ea"/>
                <a:cs typeface="+mn-cs"/>
              </a:rPr>
              <a:t>For more information please visit </a:t>
            </a:r>
            <a:r>
              <a:rPr lang="en-GB" sz="2400" dirty="0" smtClean="0">
                <a:solidFill>
                  <a:srgbClr val="0D499C"/>
                </a:solidFill>
                <a:hlinkClick r:id="rId3"/>
              </a:rPr>
              <a:t>www.wano.info</a:t>
            </a:r>
            <a:endParaRPr lang="en-GB" sz="2400" dirty="0" smtClean="0">
              <a:solidFill>
                <a:srgbClr val="0D49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4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613" y="316239"/>
            <a:ext cx="1620000" cy="41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47750" y="6572250"/>
            <a:ext cx="70485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2926" y="6572250"/>
            <a:ext cx="752474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0FA6291-0391-4E9F-A857-B3DC68EC0E9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86026" y="1412776"/>
            <a:ext cx="860645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Content Placeholder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265" y="-61158"/>
            <a:ext cx="2239206" cy="170739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V="1">
            <a:off x="387647" y="1216229"/>
            <a:ext cx="6591659" cy="481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15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72" r:id="rId2"/>
    <p:sldLayoutId id="2147483736" r:id="rId3"/>
    <p:sldLayoutId id="2147483688" r:id="rId4"/>
    <p:sldLayoutId id="2147483753" r:id="rId5"/>
    <p:sldLayoutId id="2147483754" r:id="rId6"/>
    <p:sldLayoutId id="2147483755" r:id="rId7"/>
    <p:sldLayoutId id="214748375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152225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95000"/>
        <a:buFont typeface="Wingdings" pitchFamily="2" charset="2"/>
        <a:buChar char=""/>
        <a:defRPr lang="en-US" sz="25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0D499C"/>
        </a:buClr>
        <a:buSzPct val="100000"/>
        <a:buFont typeface="Wingdings" pitchFamily="2" charset="2"/>
        <a:buChar char=""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457200" rtl="0" eaLnBrk="1" latinLnBrk="0" hangingPunct="1">
        <a:spcBef>
          <a:spcPts val="300"/>
        </a:spcBef>
        <a:spcAft>
          <a:spcPts val="300"/>
        </a:spcAft>
        <a:buClr>
          <a:srgbClr val="498934"/>
        </a:buClr>
        <a:buSzPct val="100000"/>
        <a:buFont typeface="Wingdings" pitchFamily="2" charset="2"/>
        <a:buChar char="q"/>
        <a:defRPr lang="en-US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391529" y="6457950"/>
            <a:ext cx="752475" cy="400050"/>
          </a:xfrm>
        </p:spPr>
        <p:txBody>
          <a:bodyPr/>
          <a:lstStyle/>
          <a:p>
            <a:fld id="{60FA6291-0391-4E9F-A857-B3DC68EC0E99}" type="slidenum">
              <a:rPr lang="en-GB" smtClean="0">
                <a:solidFill>
                  <a:schemeClr val="bg1"/>
                </a:solidFill>
              </a:rPr>
              <a:pPr/>
              <a:t>1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9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6027" y="396949"/>
            <a:ext cx="6709859" cy="772370"/>
          </a:xfrm>
        </p:spPr>
        <p:txBody>
          <a:bodyPr/>
          <a:lstStyle/>
          <a:p>
            <a:pPr marL="571500" indent="-571500">
              <a:buFont typeface="+mj-lt"/>
              <a:buAutoNum type="romanUcPeriod" startAt="2"/>
            </a:pPr>
            <a:r>
              <a:rPr lang="ru-RU" sz="3200" dirty="0"/>
              <a:t>Энергоблоки АЭС в </a:t>
            </a:r>
            <a:r>
              <a:rPr lang="ru-RU" sz="3200" dirty="0" smtClean="0"/>
              <a:t>мире сегодня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6760" y="2226475"/>
            <a:ext cx="847122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801688" algn="l"/>
              </a:tabLst>
            </a:pPr>
            <a:r>
              <a:rPr lang="en-US" sz="2800" b="1" dirty="0">
                <a:solidFill>
                  <a:schemeClr val="tx2"/>
                </a:solidFill>
                <a:latin typeface="Helvetica Neue"/>
              </a:rPr>
              <a:t>4</a:t>
            </a:r>
            <a:r>
              <a:rPr lang="ru-RU" sz="2800" b="1" dirty="0">
                <a:solidFill>
                  <a:schemeClr val="tx2"/>
                </a:solidFill>
                <a:latin typeface="Helvetica Neue"/>
              </a:rPr>
              <a:t>49</a:t>
            </a:r>
            <a:r>
              <a:rPr lang="en-US" sz="2800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	</a:t>
            </a:r>
            <a:r>
              <a:rPr lang="ru-RU" sz="2800" dirty="0">
                <a:solidFill>
                  <a:schemeClr val="tx2"/>
                </a:solidFill>
                <a:latin typeface="Helvetica Neue"/>
              </a:rPr>
              <a:t>энергоблоков в </a:t>
            </a:r>
            <a:r>
              <a:rPr lang="ru-RU" sz="2800" b="1" dirty="0">
                <a:solidFill>
                  <a:schemeClr val="tx2"/>
                </a:solidFill>
                <a:latin typeface="Helvetica Neue"/>
              </a:rPr>
              <a:t>Эксплуатации</a:t>
            </a:r>
            <a:endParaRPr lang="en-US" sz="2800" b="1" dirty="0">
              <a:solidFill>
                <a:schemeClr val="tx2"/>
              </a:solidFill>
              <a:latin typeface="Helvetica Neue"/>
            </a:endParaRPr>
          </a:p>
          <a:p>
            <a:pPr marL="715963" indent="-715963">
              <a:spcAft>
                <a:spcPts val="600"/>
              </a:spcAft>
              <a:tabLst>
                <a:tab pos="801688" algn="l"/>
              </a:tabLst>
            </a:pPr>
            <a:r>
              <a:rPr lang="ru-RU" sz="2800" b="1" dirty="0" smtClean="0">
                <a:solidFill>
                  <a:schemeClr val="tx2"/>
                </a:solidFill>
                <a:latin typeface="Helvetica Neue"/>
              </a:rPr>
              <a:t>68</a:t>
            </a:r>
            <a:r>
              <a:rPr lang="en-US" sz="28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	</a:t>
            </a:r>
            <a:r>
              <a:rPr lang="ru-RU" sz="2800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Helvetica Neue"/>
              </a:rPr>
              <a:t>энергоблоков на различных стадиях   	</a:t>
            </a:r>
            <a:r>
              <a:rPr lang="ru-RU" sz="2800" b="1" dirty="0" smtClean="0">
                <a:solidFill>
                  <a:schemeClr val="tx2"/>
                </a:solidFill>
                <a:latin typeface="Helvetica Neue"/>
              </a:rPr>
              <a:t>Сооружения</a:t>
            </a:r>
            <a:endParaRPr lang="en-US" sz="2800" b="1" dirty="0">
              <a:solidFill>
                <a:schemeClr val="tx2"/>
              </a:solidFill>
              <a:latin typeface="Helvetica Neue"/>
            </a:endParaRPr>
          </a:p>
          <a:p>
            <a:pPr>
              <a:spcAft>
                <a:spcPts val="600"/>
              </a:spcAft>
              <a:tabLst>
                <a:tab pos="801688" algn="l"/>
              </a:tabLst>
            </a:pPr>
            <a:r>
              <a:rPr lang="en-US" sz="2800" b="1" dirty="0">
                <a:solidFill>
                  <a:schemeClr val="tx2"/>
                </a:solidFill>
                <a:latin typeface="Helvetica Neue"/>
              </a:rPr>
              <a:t>86 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	</a:t>
            </a:r>
            <a:r>
              <a:rPr lang="ru-RU" sz="2800" dirty="0">
                <a:solidFill>
                  <a:schemeClr val="tx2"/>
                </a:solidFill>
                <a:latin typeface="Helvetica Neue"/>
              </a:rPr>
              <a:t>энергоблоков </a:t>
            </a:r>
            <a:r>
              <a:rPr lang="ru-RU" sz="2800" b="1" dirty="0">
                <a:solidFill>
                  <a:schemeClr val="tx2"/>
                </a:solidFill>
                <a:latin typeface="Helvetica Neue"/>
              </a:rPr>
              <a:t>Планируется</a:t>
            </a:r>
            <a:r>
              <a:rPr lang="ru-RU" sz="2800" dirty="0">
                <a:solidFill>
                  <a:schemeClr val="tx2"/>
                </a:solidFill>
                <a:latin typeface="Helvetica Neue"/>
              </a:rPr>
              <a:t> к </a:t>
            </a:r>
            <a:r>
              <a:rPr lang="ru-RU" sz="2800" dirty="0" smtClean="0">
                <a:solidFill>
                  <a:schemeClr val="tx2"/>
                </a:solidFill>
                <a:latin typeface="Helvetica Neue"/>
              </a:rPr>
              <a:t>сооружению</a:t>
            </a:r>
            <a:endParaRPr lang="en-US" sz="2800" b="1" dirty="0">
              <a:solidFill>
                <a:schemeClr val="tx2"/>
              </a:solidFill>
              <a:latin typeface="Helvetica Neue"/>
            </a:endParaRPr>
          </a:p>
          <a:p>
            <a:pPr>
              <a:spcAft>
                <a:spcPts val="600"/>
              </a:spcAft>
              <a:tabLst>
                <a:tab pos="801688" algn="l"/>
              </a:tabLst>
            </a:pPr>
            <a:r>
              <a:rPr lang="en-US" sz="2800" b="1" dirty="0">
                <a:solidFill>
                  <a:schemeClr val="tx2"/>
                </a:solidFill>
                <a:latin typeface="Helvetica Neue"/>
              </a:rPr>
              <a:t>1</a:t>
            </a:r>
            <a:r>
              <a:rPr lang="ru-RU" sz="2800" b="1" dirty="0">
                <a:solidFill>
                  <a:schemeClr val="tx2"/>
                </a:solidFill>
                <a:latin typeface="Helvetica Neue"/>
              </a:rPr>
              <a:t>78</a:t>
            </a:r>
            <a:r>
              <a:rPr lang="en-US" sz="2800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2800" dirty="0">
                <a:solidFill>
                  <a:srgbClr val="333333"/>
                </a:solidFill>
                <a:latin typeface="Helvetica Neue"/>
              </a:rPr>
              <a:t>	</a:t>
            </a:r>
            <a:r>
              <a:rPr lang="ru-RU" sz="2800" dirty="0" smtClean="0">
                <a:solidFill>
                  <a:schemeClr val="tx2"/>
                </a:solidFill>
                <a:latin typeface="Helvetica Neue"/>
              </a:rPr>
              <a:t>энергоблоков,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в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ыведенных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Helvetica Neue"/>
              </a:rPr>
              <a:t>из 	эксплуатации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3218" y="5881878"/>
            <a:ext cx="241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8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8159" y="5637613"/>
            <a:ext cx="241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4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83837" y="5789929"/>
            <a:ext cx="241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5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66458" y="5808017"/>
            <a:ext cx="241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82103" y="5781833"/>
            <a:ext cx="241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033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27" y="120774"/>
            <a:ext cx="6753402" cy="1048549"/>
          </a:xfrm>
        </p:spPr>
        <p:txBody>
          <a:bodyPr/>
          <a:lstStyle/>
          <a:p>
            <a:pPr marL="449263" indent="-449263">
              <a:buFont typeface="+mj-lt"/>
              <a:buAutoNum type="romanUcPeriod" startAt="2"/>
            </a:pPr>
            <a:r>
              <a:rPr lang="ru-RU" sz="3200" dirty="0" smtClean="0"/>
              <a:t>Энергоблоки АЭС, </a:t>
            </a:r>
            <a:r>
              <a:rPr lang="ru-RU" sz="3200" dirty="0"/>
              <a:t>выведенные из </a:t>
            </a:r>
            <a:r>
              <a:rPr lang="ru-RU" sz="3200" dirty="0" smtClean="0"/>
              <a:t>эксплуатации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001332" y="1406110"/>
            <a:ext cx="6161597" cy="4990061"/>
            <a:chOff x="1694984" y="1405702"/>
            <a:chExt cx="3315005" cy="4990465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694984" y="1405702"/>
              <a:ext cx="3315005" cy="4706341"/>
              <a:chOff x="1694984" y="1405702"/>
              <a:chExt cx="3315005" cy="4706341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94984" y="1761423"/>
                <a:ext cx="3315005" cy="435062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784705" y="1405702"/>
                <a:ext cx="2983416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solidFill>
                      <a:schemeClr val="accent1">
                        <a:lumMod val="50000"/>
                      </a:schemeClr>
                    </a:solidFill>
                  </a:rPr>
                  <a:t>Общее </a:t>
                </a:r>
                <a:r>
                  <a:rPr lang="ru-RU" sz="24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количество </a:t>
                </a:r>
                <a:r>
                  <a:rPr lang="ru-RU" sz="2400" b="1" dirty="0">
                    <a:solidFill>
                      <a:schemeClr val="accent1">
                        <a:lumMod val="50000"/>
                      </a:schemeClr>
                    </a:solidFill>
                  </a:rPr>
                  <a:t>блоков: 178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574152" y="6119168"/>
              <a:ext cx="166377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chemeClr val="accent1">
                      <a:lumMod val="50000"/>
                    </a:schemeClr>
                  </a:solidFill>
                </a:rPr>
                <a:t>Количество блоков</a:t>
              </a: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714231"/>
              </p:ext>
            </p:extLst>
          </p:nvPr>
        </p:nvGraphicFramePr>
        <p:xfrm>
          <a:off x="286031" y="1867374"/>
          <a:ext cx="1715301" cy="4088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5301">
                  <a:extLst>
                    <a:ext uri="{9D8B030D-6E8A-4147-A177-3AD203B41FA5}">
                      <a16:colId xmlns:a16="http://schemas.microsoft.com/office/drawing/2014/main" val="3025333430"/>
                    </a:ext>
                  </a:extLst>
                </a:gridCol>
              </a:tblGrid>
              <a:tr h="199929">
                <a:tc>
                  <a:txBody>
                    <a:bodyPr/>
                    <a:lstStyle/>
                    <a:p>
                      <a:pPr algn="r">
                        <a:lnSpc>
                          <a:spcPct val="53000"/>
                        </a:lnSpc>
                      </a:pPr>
                      <a:r>
                        <a:rPr lang="ru-RU" sz="1200" b="1" dirty="0" smtClean="0">
                          <a:solidFill>
                            <a:srgbClr val="00355F"/>
                          </a:solidFill>
                        </a:rPr>
                        <a:t>США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426547"/>
                  </a:ext>
                </a:extLst>
              </a:tr>
              <a:tr h="199929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53000"/>
                        </a:lnSpc>
                      </a:pPr>
                      <a:r>
                        <a:rPr lang="ru-RU" sz="1200" b="1" kern="120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ВЕЛИКОБРИТАНИЯ</a:t>
                      </a:r>
                      <a:endParaRPr lang="ru-RU" sz="1200" b="1" kern="1200" dirty="0">
                        <a:solidFill>
                          <a:srgbClr val="0035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652900"/>
                  </a:ext>
                </a:extLst>
              </a:tr>
              <a:tr h="199929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53000"/>
                        </a:lnSpc>
                      </a:pPr>
                      <a:r>
                        <a:rPr lang="ru-RU" sz="1200" b="1" kern="120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ГЕРМАНИЯ</a:t>
                      </a:r>
                      <a:endParaRPr lang="ru-RU" sz="1200" b="1" kern="1200" dirty="0">
                        <a:solidFill>
                          <a:srgbClr val="0035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438285"/>
                  </a:ext>
                </a:extLst>
              </a:tr>
              <a:tr h="199929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53000"/>
                        </a:lnSpc>
                      </a:pPr>
                      <a:r>
                        <a:rPr lang="ru-RU" sz="1200" b="1" kern="120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ЯПОНИЯ</a:t>
                      </a:r>
                      <a:endParaRPr lang="ru-RU" sz="1200" b="1" kern="1200" dirty="0">
                        <a:solidFill>
                          <a:srgbClr val="0035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619294"/>
                  </a:ext>
                </a:extLst>
              </a:tr>
              <a:tr h="199929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53000"/>
                        </a:lnSpc>
                      </a:pPr>
                      <a:r>
                        <a:rPr lang="ru-RU" sz="1200" b="1" kern="120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ФРАНЦИЯ</a:t>
                      </a:r>
                      <a:endParaRPr lang="ru-RU" sz="1200" b="1" kern="1200" dirty="0">
                        <a:solidFill>
                          <a:srgbClr val="0035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06354"/>
                  </a:ext>
                </a:extLst>
              </a:tr>
              <a:tr h="199929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53000"/>
                        </a:lnSpc>
                      </a:pPr>
                      <a:r>
                        <a:rPr lang="ru-RU" sz="1200" b="1" kern="120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РОССИЯ</a:t>
                      </a:r>
                      <a:endParaRPr lang="ru-RU" sz="1200" b="1" kern="1200" dirty="0">
                        <a:solidFill>
                          <a:srgbClr val="0035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717699"/>
                  </a:ext>
                </a:extLst>
              </a:tr>
              <a:tr h="199929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53000"/>
                        </a:lnSpc>
                      </a:pPr>
                      <a:r>
                        <a:rPr lang="ru-RU" sz="1200" b="1" kern="120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КАНАДА</a:t>
                      </a:r>
                      <a:endParaRPr lang="ru-RU" sz="1200" b="1" kern="1200" dirty="0">
                        <a:solidFill>
                          <a:srgbClr val="0035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425492"/>
                  </a:ext>
                </a:extLst>
              </a:tr>
              <a:tr h="199929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53000"/>
                        </a:lnSpc>
                      </a:pPr>
                      <a:r>
                        <a:rPr lang="ru-RU" sz="1200" b="1" kern="120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ШВЕЦИЯ</a:t>
                      </a:r>
                      <a:endParaRPr lang="ru-RU" sz="1200" b="1" kern="1200" dirty="0">
                        <a:solidFill>
                          <a:srgbClr val="0035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196841"/>
                  </a:ext>
                </a:extLst>
              </a:tr>
              <a:tr h="199929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53000"/>
                        </a:lnSpc>
                      </a:pPr>
                      <a:r>
                        <a:rPr lang="ru-RU" sz="1200" b="1" kern="120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БОЛГАРИЯ</a:t>
                      </a:r>
                      <a:endParaRPr lang="ru-RU" sz="1200" b="1" kern="1200" dirty="0">
                        <a:solidFill>
                          <a:srgbClr val="0035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997005"/>
                  </a:ext>
                </a:extLst>
              </a:tr>
              <a:tr h="199929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53000"/>
                        </a:lnSpc>
                      </a:pPr>
                      <a:r>
                        <a:rPr lang="ru-RU" sz="1200" b="1" kern="120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ИТАЛИЯ</a:t>
                      </a:r>
                      <a:endParaRPr lang="ru-RU" sz="1200" b="1" kern="1200" dirty="0">
                        <a:solidFill>
                          <a:srgbClr val="0035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565667"/>
                  </a:ext>
                </a:extLst>
              </a:tr>
              <a:tr h="199929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53000"/>
                        </a:lnSpc>
                      </a:pPr>
                      <a:r>
                        <a:rPr lang="ru-RU" sz="1200" b="1" kern="120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УКРАИНА</a:t>
                      </a:r>
                      <a:endParaRPr lang="ru-RU" sz="1200" b="1" kern="1200" dirty="0">
                        <a:solidFill>
                          <a:srgbClr val="0035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275096"/>
                  </a:ext>
                </a:extLst>
              </a:tr>
              <a:tr h="199929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53000"/>
                        </a:lnSpc>
                      </a:pPr>
                      <a:r>
                        <a:rPr lang="ru-RU" sz="1200" b="1" kern="120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СЛОВАКИЯ</a:t>
                      </a:r>
                      <a:endParaRPr lang="ru-RU" sz="1200" b="1" kern="1200" dirty="0">
                        <a:solidFill>
                          <a:srgbClr val="0035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183808"/>
                  </a:ext>
                </a:extLst>
              </a:tr>
              <a:tr h="199929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53000"/>
                        </a:lnSpc>
                      </a:pPr>
                      <a:r>
                        <a:rPr lang="ru-RU" sz="1200" b="1" kern="120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ИСПАНИЯ</a:t>
                      </a:r>
                      <a:endParaRPr lang="ru-RU" sz="1200" b="1" kern="1200" dirty="0">
                        <a:solidFill>
                          <a:srgbClr val="0035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352708"/>
                  </a:ext>
                </a:extLst>
              </a:tr>
              <a:tr h="199929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53000"/>
                        </a:lnSpc>
                      </a:pPr>
                      <a:r>
                        <a:rPr lang="ru-RU" sz="1200" b="1" kern="120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ЛИТВА</a:t>
                      </a:r>
                      <a:endParaRPr lang="ru-RU" sz="1200" b="1" kern="1200" dirty="0">
                        <a:solidFill>
                          <a:srgbClr val="0035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223173"/>
                  </a:ext>
                </a:extLst>
              </a:tr>
              <a:tr h="199929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53000"/>
                        </a:lnSpc>
                      </a:pPr>
                      <a:r>
                        <a:rPr lang="ru-RU" sz="1200" b="1" kern="120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АРМЕНИЯ</a:t>
                      </a:r>
                      <a:endParaRPr lang="ru-RU" sz="1200" b="1" kern="1200" dirty="0">
                        <a:solidFill>
                          <a:srgbClr val="0035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983113"/>
                  </a:ext>
                </a:extLst>
              </a:tr>
              <a:tr h="199929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53000"/>
                        </a:lnSpc>
                      </a:pPr>
                      <a:r>
                        <a:rPr lang="ru-RU" sz="1200" b="1" kern="120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БЕЛЬГИЯ</a:t>
                      </a:r>
                      <a:endParaRPr lang="ru-RU" sz="1200" b="1" kern="1200" dirty="0">
                        <a:solidFill>
                          <a:srgbClr val="0035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830554"/>
                  </a:ext>
                </a:extLst>
              </a:tr>
              <a:tr h="199929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53000"/>
                        </a:lnSpc>
                      </a:pPr>
                      <a:r>
                        <a:rPr lang="ru-RU" sz="1200" b="1" kern="120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КАЗАХСТАН</a:t>
                      </a:r>
                      <a:endParaRPr lang="ru-RU" sz="1200" b="1" kern="1200" dirty="0">
                        <a:solidFill>
                          <a:srgbClr val="0035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407808"/>
                  </a:ext>
                </a:extLst>
              </a:tr>
              <a:tr h="199929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53000"/>
                        </a:lnSpc>
                      </a:pPr>
                      <a:r>
                        <a:rPr lang="ru-RU" sz="1200" b="1" kern="120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 КОРЕЯ</a:t>
                      </a:r>
                      <a:endParaRPr lang="ru-RU" sz="1200" b="1" kern="1200" dirty="0">
                        <a:solidFill>
                          <a:srgbClr val="0035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210081"/>
                  </a:ext>
                </a:extLst>
              </a:tr>
              <a:tr h="199929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53000"/>
                        </a:lnSpc>
                      </a:pPr>
                      <a:r>
                        <a:rPr lang="ru-RU" sz="1200" b="1" kern="120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НИДЕРЛАНДЫ</a:t>
                      </a:r>
                      <a:endParaRPr lang="ru-RU" sz="1200" b="1" kern="1200" dirty="0">
                        <a:solidFill>
                          <a:srgbClr val="0035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770711"/>
                  </a:ext>
                </a:extLst>
              </a:tr>
              <a:tr h="199929"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53000"/>
                        </a:lnSpc>
                      </a:pPr>
                      <a:r>
                        <a:rPr lang="ru-RU" sz="1200" b="1" kern="1200" dirty="0" smtClean="0">
                          <a:solidFill>
                            <a:srgbClr val="00355F"/>
                          </a:solidFill>
                          <a:latin typeface="+mn-lt"/>
                          <a:ea typeface="+mn-ea"/>
                          <a:cs typeface="+mn-cs"/>
                        </a:rPr>
                        <a:t>ШВЕЙЦАРИЯ</a:t>
                      </a:r>
                      <a:endParaRPr lang="ru-RU" sz="1200" b="1" kern="1200" dirty="0">
                        <a:solidFill>
                          <a:srgbClr val="00355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497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6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27" y="338893"/>
            <a:ext cx="6898544" cy="772370"/>
          </a:xfrm>
        </p:spPr>
        <p:txBody>
          <a:bodyPr/>
          <a:lstStyle/>
          <a:p>
            <a:pPr marL="571500" indent="-571500">
              <a:buFont typeface="+mj-lt"/>
              <a:buAutoNum type="romanUcPeriod" startAt="2"/>
            </a:pPr>
            <a:r>
              <a:rPr lang="ru-RU" altLang="zh-CN" sz="2800" dirty="0" smtClean="0"/>
              <a:t>Энергоблоки, введенные </a:t>
            </a:r>
            <a:r>
              <a:rPr lang="ru-RU" altLang="zh-CN" sz="2800" dirty="0"/>
              <a:t>и выведенные из эксплуатации </a:t>
            </a:r>
            <a:r>
              <a:rPr lang="ru-RU" altLang="zh-CN" sz="2800" dirty="0" smtClean="0"/>
              <a:t>в 1969-2019 </a:t>
            </a:r>
            <a:r>
              <a:rPr lang="ru-RU" altLang="zh-CN" sz="2800" dirty="0"/>
              <a:t>гг</a:t>
            </a:r>
            <a:r>
              <a:rPr lang="ru-RU" altLang="zh-CN" sz="2800" dirty="0" smtClean="0"/>
              <a:t>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124123"/>
              </p:ext>
            </p:extLst>
          </p:nvPr>
        </p:nvGraphicFramePr>
        <p:xfrm>
          <a:off x="234379" y="1254777"/>
          <a:ext cx="8599334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684928" y="1387893"/>
            <a:ext cx="1584150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Введенные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06791" y="6069555"/>
            <a:ext cx="18070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Выведенные</a:t>
            </a:r>
            <a:endParaRPr lang="ru-RU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98880" y="6161322"/>
            <a:ext cx="126573" cy="124241"/>
          </a:xfrm>
          <a:prstGeom prst="rect">
            <a:avLst/>
          </a:prstGeom>
          <a:solidFill>
            <a:srgbClr val="E9934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35593" y="1478410"/>
            <a:ext cx="126573" cy="124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111558"/>
              </p:ext>
            </p:extLst>
          </p:nvPr>
        </p:nvGraphicFramePr>
        <p:xfrm>
          <a:off x="94003" y="3978000"/>
          <a:ext cx="8766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826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27" y="367921"/>
            <a:ext cx="6840488" cy="772370"/>
          </a:xfrm>
        </p:spPr>
        <p:txBody>
          <a:bodyPr/>
          <a:lstStyle/>
          <a:p>
            <a:pPr marL="449263" indent="-449263">
              <a:buFont typeface="+mj-lt"/>
              <a:buAutoNum type="romanUcPeriod" startAt="2"/>
            </a:pPr>
            <a:r>
              <a:rPr lang="ru-RU" altLang="zh-CN" sz="3200" dirty="0"/>
              <a:t>Шаги </a:t>
            </a:r>
            <a:r>
              <a:rPr lang="ru-RU" altLang="zh-CN" sz="3200" dirty="0" smtClean="0"/>
              <a:t>в атомной энергетике сегодня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286026" y="1431986"/>
            <a:ext cx="8386999" cy="4881728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1A4B7F"/>
                </a:solidFill>
              </a:rPr>
              <a:t>Безопасная эксплуатация </a:t>
            </a:r>
            <a:r>
              <a:rPr lang="ru-RU" sz="2400" dirty="0" smtClean="0">
                <a:solidFill>
                  <a:srgbClr val="1A4B7F"/>
                </a:solidFill>
              </a:rPr>
              <a:t>действующих энергоблоков АЭС.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1A4B7F"/>
                </a:solidFill>
              </a:rPr>
              <a:t>Продление </a:t>
            </a:r>
            <a:r>
              <a:rPr lang="ru-RU" sz="2400" dirty="0">
                <a:solidFill>
                  <a:srgbClr val="1A4B7F"/>
                </a:solidFill>
              </a:rPr>
              <a:t>сроков службы эксплуатации энергоблоков АЭС </a:t>
            </a:r>
            <a:r>
              <a:rPr lang="ru-RU" sz="2400" b="1" dirty="0">
                <a:solidFill>
                  <a:srgbClr val="1A4B7F"/>
                </a:solidFill>
              </a:rPr>
              <a:t>до 60 </a:t>
            </a:r>
            <a:r>
              <a:rPr lang="ru-RU" sz="2400" dirty="0">
                <a:solidFill>
                  <a:srgbClr val="1A4B7F"/>
                </a:solidFill>
              </a:rPr>
              <a:t>и даже </a:t>
            </a:r>
            <a:r>
              <a:rPr lang="ru-RU" sz="2400" b="1" dirty="0">
                <a:solidFill>
                  <a:srgbClr val="1A4B7F"/>
                </a:solidFill>
              </a:rPr>
              <a:t>до 80 лет</a:t>
            </a:r>
            <a:r>
              <a:rPr lang="ru-RU" sz="2400" dirty="0">
                <a:solidFill>
                  <a:srgbClr val="1A4B7F"/>
                </a:solidFill>
              </a:rPr>
              <a:t>.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1A4B7F"/>
                </a:solidFill>
              </a:rPr>
              <a:t>Увеличение </a:t>
            </a:r>
            <a:r>
              <a:rPr lang="ru-RU" sz="2400" b="1" dirty="0">
                <a:solidFill>
                  <a:srgbClr val="1A4B7F"/>
                </a:solidFill>
              </a:rPr>
              <a:t>единичной мощности </a:t>
            </a:r>
            <a:r>
              <a:rPr lang="ru-RU" sz="2400" dirty="0">
                <a:solidFill>
                  <a:srgbClr val="1A4B7F"/>
                </a:solidFill>
              </a:rPr>
              <a:t>энергоблока АЭС выше проектной.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rgbClr val="1A4B7F"/>
                </a:solidFill>
              </a:rPr>
              <a:t>Повышение </a:t>
            </a:r>
            <a:r>
              <a:rPr lang="ru-RU" sz="2400" b="1" dirty="0">
                <a:solidFill>
                  <a:srgbClr val="1A4B7F"/>
                </a:solidFill>
              </a:rPr>
              <a:t>эффективности</a:t>
            </a:r>
            <a:r>
              <a:rPr lang="ru-RU" sz="2400" dirty="0">
                <a:solidFill>
                  <a:srgbClr val="1A4B7F"/>
                </a:solidFill>
              </a:rPr>
              <a:t> </a:t>
            </a:r>
            <a:r>
              <a:rPr lang="ru-RU" sz="2400" dirty="0" smtClean="0">
                <a:solidFill>
                  <a:srgbClr val="1A4B7F"/>
                </a:solidFill>
              </a:rPr>
              <a:t>эксплуатации энергоблоков АЭС.</a:t>
            </a:r>
            <a:endParaRPr lang="ru-RU" sz="2400" dirty="0">
              <a:solidFill>
                <a:srgbClr val="1A4B7F"/>
              </a:solidFill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1A4B7F"/>
                </a:solidFill>
              </a:rPr>
              <a:t>Новое строительство</a:t>
            </a:r>
            <a:r>
              <a:rPr lang="ru-RU" sz="2400" dirty="0">
                <a:solidFill>
                  <a:srgbClr val="1A4B7F"/>
                </a:solidFill>
              </a:rPr>
              <a:t>, как </a:t>
            </a:r>
            <a:r>
              <a:rPr lang="ru-RU" sz="2400" b="1" dirty="0">
                <a:solidFill>
                  <a:srgbClr val="1A4B7F"/>
                </a:solidFill>
              </a:rPr>
              <a:t>замещение</a:t>
            </a:r>
            <a:r>
              <a:rPr lang="ru-RU" sz="2400" dirty="0">
                <a:solidFill>
                  <a:srgbClr val="1A4B7F"/>
                </a:solidFill>
              </a:rPr>
              <a:t> старых энергоблоков, так и </a:t>
            </a:r>
            <a:r>
              <a:rPr lang="ru-RU" sz="2400" dirty="0" smtClean="0">
                <a:solidFill>
                  <a:srgbClr val="1A4B7F"/>
                </a:solidFill>
              </a:rPr>
              <a:t>строительство в </a:t>
            </a:r>
            <a:r>
              <a:rPr lang="ru-RU" sz="2400" dirty="0">
                <a:solidFill>
                  <a:srgbClr val="1A4B7F"/>
                </a:solidFill>
              </a:rPr>
              <a:t>новых регионах.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1A4B7F"/>
                </a:solidFill>
              </a:rPr>
              <a:t>Вывод</a:t>
            </a:r>
            <a:r>
              <a:rPr lang="ru-RU" sz="2400" dirty="0">
                <a:solidFill>
                  <a:srgbClr val="1A4B7F"/>
                </a:solidFill>
              </a:rPr>
              <a:t> энергоблоков АЭС из эксплуатации, как стимулирование поиска перспективных решений накопившихся проблем.</a:t>
            </a:r>
          </a:p>
          <a:p>
            <a:pPr marL="514350" indent="-514350">
              <a:buFont typeface="+mj-lt"/>
              <a:buAutoNum type="romanUcPeriod"/>
            </a:pP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652378"/>
              </p:ext>
            </p:extLst>
          </p:nvPr>
        </p:nvGraphicFramePr>
        <p:xfrm>
          <a:off x="230740" y="1310965"/>
          <a:ext cx="8684663" cy="550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015">
                  <a:extLst>
                    <a:ext uri="{9D8B030D-6E8A-4147-A177-3AD203B41FA5}">
                      <a16:colId xmlns:a16="http://schemas.microsoft.com/office/drawing/2014/main" val="3162989580"/>
                    </a:ext>
                  </a:extLst>
                </a:gridCol>
                <a:gridCol w="4426648">
                  <a:extLst>
                    <a:ext uri="{9D8B030D-6E8A-4147-A177-3AD203B41FA5}">
                      <a16:colId xmlns:a16="http://schemas.microsoft.com/office/drawing/2014/main" val="1638549347"/>
                    </a:ext>
                  </a:extLst>
                </a:gridCol>
              </a:tblGrid>
              <a:tr h="3793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ПОЛОЖИТЕЛЬНЫЕ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ФАКТОРЫ РИСКА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757799"/>
                  </a:ext>
                </a:extLst>
              </a:tr>
              <a:tr h="892565">
                <a:tc>
                  <a:txBody>
                    <a:bodyPr/>
                    <a:lstStyle/>
                    <a:p>
                      <a:r>
                        <a:rPr lang="ru-RU" dirty="0" smtClean="0"/>
                        <a:t>Меньшее отчуждение земельных площадей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</a:t>
                      </a:r>
                      <a:r>
                        <a:rPr lang="ru-RU" baseline="0" dirty="0" smtClean="0"/>
                        <a:t> капитальных вложений на</a:t>
                      </a:r>
                      <a:r>
                        <a:rPr lang="ru-RU" dirty="0" smtClean="0"/>
                        <a:t> сооружение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326503"/>
                  </a:ext>
                </a:extLst>
              </a:tr>
              <a:tr h="624795"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Высокая единичная</a:t>
                      </a:r>
                      <a:r>
                        <a:rPr lang="ru-RU" baseline="0" dirty="0" smtClean="0"/>
                        <a:t> мощность энергоблока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РАО, расходы на их хранение и утилизацию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472632"/>
                  </a:ext>
                </a:extLst>
              </a:tr>
              <a:tr h="1375710">
                <a:tc>
                  <a:txBody>
                    <a:bodyPr/>
                    <a:lstStyle/>
                    <a:p>
                      <a:r>
                        <a:rPr lang="ru-RU" dirty="0" smtClean="0"/>
                        <a:t>Небольшой объем используемого топлива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Зависимость от таких природных катаклизмов,</a:t>
                      </a:r>
                      <a:r>
                        <a:rPr lang="ru-RU" baseline="0" dirty="0" smtClean="0"/>
                        <a:t> как землетрясение, </a:t>
                      </a:r>
                      <a:r>
                        <a:rPr lang="ru-RU" baseline="0" dirty="0" smtClean="0"/>
                        <a:t>наводнение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430501"/>
                  </a:ext>
                </a:extLst>
              </a:tr>
              <a:tr h="624795"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 эмиссии парниковых газов (эмиссия СО</a:t>
                      </a:r>
                      <a:r>
                        <a:rPr lang="ru-RU" sz="1600" dirty="0" smtClean="0"/>
                        <a:t>2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Большие площади загрязнения при запроектных авариях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5665"/>
                  </a:ext>
                </a:extLst>
              </a:tr>
              <a:tr h="892565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атомной энергетики стимулирует развитие новых отраслей промышленности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Негативное общественное мнение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114958"/>
                  </a:ext>
                </a:extLst>
              </a:tr>
              <a:tr h="624795"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Повышение культуры производства в странах-новичках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Низкая эффективность использования природного урана – менее 1 %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8092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698" y="129400"/>
            <a:ext cx="6540197" cy="1039923"/>
          </a:xfrm>
        </p:spPr>
        <p:txBody>
          <a:bodyPr/>
          <a:lstStyle/>
          <a:p>
            <a:pPr marL="571500" indent="-571500">
              <a:buFont typeface="+mj-lt"/>
              <a:buAutoNum type="romanUcPeriod" startAt="3"/>
            </a:pPr>
            <a:r>
              <a:rPr lang="ru-RU" altLang="zh-CN" sz="3200" dirty="0" smtClean="0"/>
              <a:t>Положительное и отрицательное в атомной энергетике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4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517" y="280837"/>
            <a:ext cx="7201698" cy="772370"/>
          </a:xfrm>
        </p:spPr>
        <p:txBody>
          <a:bodyPr/>
          <a:lstStyle/>
          <a:p>
            <a:pPr marL="571500" indent="-571500">
              <a:buFont typeface="+mj-lt"/>
              <a:buAutoNum type="romanUcPeriod" startAt="3"/>
            </a:pPr>
            <a:r>
              <a:rPr lang="ru-RU" altLang="zh-CN" sz="2800" dirty="0"/>
              <a:t>Факторы, </a:t>
            </a:r>
            <a:r>
              <a:rPr lang="ru-RU" altLang="zh-CN" sz="2800" dirty="0" smtClean="0"/>
              <a:t>влияющие </a:t>
            </a:r>
            <a:r>
              <a:rPr lang="ru-RU" altLang="zh-CN" sz="2800" dirty="0"/>
              <a:t>на решение по отказу </a:t>
            </a:r>
            <a:r>
              <a:rPr lang="ru-RU" altLang="zh-CN" sz="2800" dirty="0" smtClean="0"/>
              <a:t>в некоторых странах от </a:t>
            </a:r>
            <a:r>
              <a:rPr lang="ru-RU" altLang="zh-CN" sz="2800" dirty="0"/>
              <a:t>атомной </a:t>
            </a:r>
            <a:r>
              <a:rPr lang="ru-RU" altLang="zh-CN" sz="2800" dirty="0" smtClean="0"/>
              <a:t>энергии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363663" y="1492370"/>
            <a:ext cx="8254126" cy="4946172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Высокие затраты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на сооружение энергоблоков и длительный период окупаемости.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Риск аварий, перерастающих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 экологические катастрофы.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Риск бесконтрольного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распространения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ядерных материалов.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Нерешенные проблемы с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РАО.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Политика.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762761"/>
              </p:ext>
            </p:extLst>
          </p:nvPr>
        </p:nvGraphicFramePr>
        <p:xfrm>
          <a:off x="363663" y="3810718"/>
          <a:ext cx="8254126" cy="262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0457">
                  <a:extLst>
                    <a:ext uri="{9D8B030D-6E8A-4147-A177-3AD203B41FA5}">
                      <a16:colId xmlns:a16="http://schemas.microsoft.com/office/drawing/2014/main" val="3162989580"/>
                    </a:ext>
                  </a:extLst>
                </a:gridCol>
                <a:gridCol w="2670076">
                  <a:extLst>
                    <a:ext uri="{9D8B030D-6E8A-4147-A177-3AD203B41FA5}">
                      <a16:colId xmlns:a16="http://schemas.microsoft.com/office/drawing/2014/main" val="1638549347"/>
                    </a:ext>
                  </a:extLst>
                </a:gridCol>
                <a:gridCol w="2803593">
                  <a:extLst>
                    <a:ext uri="{9D8B030D-6E8A-4147-A177-3AD203B41FA5}">
                      <a16:colId xmlns:a16="http://schemas.microsoft.com/office/drawing/2014/main" val="2304921698"/>
                    </a:ext>
                  </a:extLst>
                </a:gridCol>
              </a:tblGrid>
              <a:tr h="656956">
                <a:tc>
                  <a:txBody>
                    <a:bodyPr/>
                    <a:lstStyle/>
                    <a:p>
                      <a:r>
                        <a:rPr lang="ru-RU" dirty="0" smtClean="0"/>
                        <a:t>АЭС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Выбросы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Эвакуация населения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326503"/>
                  </a:ext>
                </a:extLst>
              </a:tr>
              <a:tr h="6569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Три-Майл-Айленд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 млн. 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195 тыс. человек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472632"/>
                  </a:ext>
                </a:extLst>
              </a:tr>
              <a:tr h="6569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Чернобыльская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50 млн. Ки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140 тыс. человек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552726"/>
                  </a:ext>
                </a:extLst>
              </a:tr>
              <a:tr h="6569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noProof="0" dirty="0" smtClean="0"/>
                        <a:t>Фукусима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25 млн. Ки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 тыс. человек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859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8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6085" y="1599062"/>
            <a:ext cx="86993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7175" indent="-1527175"/>
            <a:r>
              <a:rPr lang="ru-RU" sz="2400" dirty="0">
                <a:solidFill>
                  <a:schemeClr val="tx2"/>
                </a:solidFill>
              </a:rPr>
              <a:t>Германия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реализация плана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по отказу от АЭС к 2022 году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1527175" indent="-1527175"/>
            <a:r>
              <a:rPr lang="ru-RU" sz="2400" dirty="0">
                <a:solidFill>
                  <a:schemeClr val="tx2"/>
                </a:solidFill>
              </a:rPr>
              <a:t>Франция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– решение о сокращении доли производства электроэнергии на АЭС с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72 %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до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50 %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 2025 году. Отказ от проекта натриевого быстрого реактора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IV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поколения «Астрид»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1527175" indent="-1527175"/>
            <a:r>
              <a:rPr lang="ru-RU" sz="2400" dirty="0">
                <a:solidFill>
                  <a:schemeClr val="tx2"/>
                </a:solidFill>
              </a:rPr>
              <a:t>Бельгия</a:t>
            </a:r>
            <a:r>
              <a:rPr lang="ru-RU" sz="2400" dirty="0"/>
              <a:t> 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– отказ от АЭС к 2025 году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marL="1527175" indent="-1527175"/>
            <a:r>
              <a:rPr lang="ru-RU" sz="2400" dirty="0">
                <a:solidFill>
                  <a:schemeClr val="tx2"/>
                </a:solidFill>
              </a:rPr>
              <a:t>Япония</a:t>
            </a:r>
            <a:r>
              <a:rPr lang="ru-RU" sz="2400" dirty="0"/>
              <a:t>   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– из 54 энергоблоков, работавших до аварии на АЭС Фукусима, на сентябрь 2019 года в работе 37 энергоблоков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Часть энергоблоков выводится из эксплуатации.</a:t>
            </a:r>
            <a:endParaRPr lang="ru-RU" sz="2400" dirty="0"/>
          </a:p>
          <a:p>
            <a:pPr marL="1527175" indent="-1527175"/>
            <a:r>
              <a:rPr lang="ru-RU" sz="2400" dirty="0">
                <a:solidFill>
                  <a:schemeClr val="tx2"/>
                </a:solidFill>
              </a:rPr>
              <a:t>Швейцария, Испания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– постепенный отказ от АЭС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400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79565" y="232229"/>
            <a:ext cx="7216775" cy="937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A4B7F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marL="571500" indent="-571500">
              <a:buFont typeface="+mj-lt"/>
              <a:buAutoNum type="romanUcPeriod" startAt="4"/>
            </a:pPr>
            <a:r>
              <a:rPr lang="ru-RU" sz="3200" dirty="0"/>
              <a:t>Государства, пересматривающие программы развития </a:t>
            </a:r>
            <a:r>
              <a:rPr lang="ru-RU" sz="3200" dirty="0" smtClean="0"/>
              <a:t>АЭ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03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27" y="174170"/>
            <a:ext cx="7310310" cy="943429"/>
          </a:xfrm>
        </p:spPr>
        <p:txBody>
          <a:bodyPr/>
          <a:lstStyle/>
          <a:p>
            <a:pPr marL="630238" indent="-630238">
              <a:buFont typeface="+mj-lt"/>
              <a:buAutoNum type="romanUcPeriod" startAt="4"/>
            </a:pPr>
            <a:r>
              <a:rPr lang="ru-RU" sz="3200" dirty="0"/>
              <a:t>Новое </a:t>
            </a:r>
            <a:r>
              <a:rPr lang="ru-RU" sz="3200" dirty="0" smtClean="0"/>
              <a:t>сооружение </a:t>
            </a:r>
            <a:r>
              <a:rPr lang="ru-RU" sz="3200" dirty="0"/>
              <a:t>в </a:t>
            </a:r>
            <a:r>
              <a:rPr lang="ru-RU" sz="3200" dirty="0" smtClean="0"/>
              <a:t>странах</a:t>
            </a:r>
            <a:br>
              <a:rPr lang="ru-RU" sz="3200" dirty="0" smtClean="0"/>
            </a:br>
            <a:r>
              <a:rPr lang="en-US" sz="3200" b="1" u="sng" dirty="0" smtClean="0"/>
              <a:t>c</a:t>
            </a:r>
            <a:r>
              <a:rPr lang="ru-RU" sz="3200" b="1" u="sng" dirty="0" smtClean="0"/>
              <a:t> опытом</a:t>
            </a:r>
            <a:r>
              <a:rPr lang="ru-RU" sz="3200" dirty="0" smtClean="0"/>
              <a:t> </a:t>
            </a:r>
            <a:r>
              <a:rPr lang="ru-RU" sz="3200" dirty="0"/>
              <a:t>в атомной </a:t>
            </a:r>
            <a:r>
              <a:rPr lang="ru-RU" sz="3200" dirty="0" smtClean="0"/>
              <a:t>энергетике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17</a:t>
            </a:fld>
            <a:endParaRPr lang="en-GB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05309"/>
              </p:ext>
            </p:extLst>
          </p:nvPr>
        </p:nvGraphicFramePr>
        <p:xfrm>
          <a:off x="467673" y="1475118"/>
          <a:ext cx="3849701" cy="4617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224">
                  <a:extLst>
                    <a:ext uri="{9D8B030D-6E8A-4147-A177-3AD203B41FA5}">
                      <a16:colId xmlns:a16="http://schemas.microsoft.com/office/drawing/2014/main" val="1862799043"/>
                    </a:ext>
                  </a:extLst>
                </a:gridCol>
                <a:gridCol w="2128477">
                  <a:extLst>
                    <a:ext uri="{9D8B030D-6E8A-4147-A177-3AD203B41FA5}">
                      <a16:colId xmlns:a16="http://schemas.microsoft.com/office/drawing/2014/main" val="1792900057"/>
                    </a:ext>
                  </a:extLst>
                </a:gridCol>
              </a:tblGrid>
              <a:tr h="33878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Страна</a:t>
                      </a:r>
                      <a:endParaRPr lang="en-GB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Количество блоков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88641701"/>
                  </a:ext>
                </a:extLst>
              </a:tr>
              <a:tr h="260706">
                <a:tc>
                  <a:txBody>
                    <a:bodyPr/>
                    <a:lstStyle/>
                    <a:p>
                      <a:pPr fontAlgn="t"/>
                      <a:r>
                        <a:rPr lang="ru-RU" sz="1100" b="1" i="0" u="none" strike="noStrike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</a:rPr>
                        <a:t>АРГЕНТИНА</a:t>
                      </a:r>
                      <a:endParaRPr lang="en-GB" sz="1100" b="1" i="0" dirty="0">
                        <a:effectLst/>
                        <a:latin typeface="inherit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dirty="0">
                          <a:effectLst/>
                          <a:latin typeface="inherit"/>
                        </a:rPr>
                        <a:t>1</a:t>
                      </a: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08224089"/>
                  </a:ext>
                </a:extLst>
              </a:tr>
              <a:tr h="260706">
                <a:tc>
                  <a:txBody>
                    <a:bodyPr/>
                    <a:lstStyle/>
                    <a:p>
                      <a:pPr fontAlgn="t"/>
                      <a:r>
                        <a:rPr lang="ru-RU" sz="1100" b="1" i="0" u="none" strike="noStrike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</a:rPr>
                        <a:t>БРАЗИЛИЯ</a:t>
                      </a:r>
                      <a:endParaRPr lang="en-GB" sz="1100" b="1" i="0" dirty="0">
                        <a:effectLst/>
                        <a:latin typeface="inherit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dirty="0">
                          <a:effectLst/>
                          <a:latin typeface="inherit"/>
                        </a:rPr>
                        <a:t>1</a:t>
                      </a: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53669424"/>
                  </a:ext>
                </a:extLst>
              </a:tr>
              <a:tr h="260706">
                <a:tc>
                  <a:txBody>
                    <a:bodyPr/>
                    <a:lstStyle/>
                    <a:p>
                      <a:pPr fontAlgn="t"/>
                      <a:r>
                        <a:rPr lang="ru-RU" sz="1100" b="1" i="0" u="none" strike="noStrike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</a:rPr>
                        <a:t>КИТАЙ</a:t>
                      </a:r>
                      <a:endParaRPr lang="en-GB" sz="1100" b="1" i="0" dirty="0">
                        <a:effectLst/>
                        <a:latin typeface="inherit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dirty="0" smtClean="0">
                          <a:effectLst/>
                          <a:latin typeface="inherit"/>
                        </a:rPr>
                        <a:t>11</a:t>
                      </a:r>
                      <a:endParaRPr lang="ru-RU" sz="1100" b="1" i="0" dirty="0">
                        <a:effectLst/>
                        <a:latin typeface="inherit"/>
                      </a:endParaRP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70249040"/>
                  </a:ext>
                </a:extLst>
              </a:tr>
              <a:tr h="26070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100" b="1" i="0" u="none" strike="noStrike" kern="1200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ИРАН</a:t>
                      </a:r>
                      <a:endParaRPr lang="en-GB" sz="1100" b="1" i="0" u="none" strike="noStrike" kern="1200" dirty="0">
                        <a:solidFill>
                          <a:srgbClr val="1250CC"/>
                        </a:solidFill>
                        <a:effectLst/>
                        <a:latin typeface="inherit"/>
                        <a:ea typeface="+mn-ea"/>
                        <a:cs typeface="+mn-cs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dirty="0" smtClean="0">
                          <a:effectLst/>
                          <a:latin typeface="inherit"/>
                        </a:rPr>
                        <a:t>2</a:t>
                      </a:r>
                      <a:endParaRPr lang="ru-RU" sz="1100" b="1" i="0" dirty="0">
                        <a:effectLst/>
                        <a:latin typeface="inherit"/>
                      </a:endParaRP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03038774"/>
                  </a:ext>
                </a:extLst>
              </a:tr>
              <a:tr h="26070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100" b="1" i="0" u="none" strike="noStrike" kern="1200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ВЕНГРИЯ</a:t>
                      </a:r>
                      <a:endParaRPr lang="en-GB" sz="1100" b="1" i="0" u="none" strike="noStrike" kern="1200" dirty="0">
                        <a:solidFill>
                          <a:srgbClr val="1250CC"/>
                        </a:solidFill>
                        <a:effectLst/>
                        <a:latin typeface="inherit"/>
                        <a:ea typeface="+mn-ea"/>
                        <a:cs typeface="+mn-cs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dirty="0" smtClean="0">
                          <a:effectLst/>
                          <a:latin typeface="inherit"/>
                        </a:rPr>
                        <a:t>2</a:t>
                      </a:r>
                      <a:endParaRPr lang="ru-RU" sz="1100" b="1" i="0" dirty="0">
                        <a:effectLst/>
                        <a:latin typeface="inherit"/>
                      </a:endParaRP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06165573"/>
                  </a:ext>
                </a:extLst>
              </a:tr>
              <a:tr h="26070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100" b="1" i="0" u="none" strike="noStrike" kern="1200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ФИНЛЯНДИЯ</a:t>
                      </a:r>
                      <a:endParaRPr lang="en-GB" sz="1100" b="1" i="0" u="none" strike="noStrike" kern="1200" dirty="0">
                        <a:solidFill>
                          <a:srgbClr val="1250CC"/>
                        </a:solidFill>
                        <a:effectLst/>
                        <a:latin typeface="inherit"/>
                        <a:ea typeface="+mn-ea"/>
                        <a:cs typeface="+mn-cs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dirty="0" smtClean="0">
                          <a:effectLst/>
                          <a:latin typeface="inherit"/>
                        </a:rPr>
                        <a:t>2</a:t>
                      </a:r>
                      <a:endParaRPr lang="ru-RU" sz="1100" b="1" i="0" dirty="0">
                        <a:effectLst/>
                        <a:latin typeface="inherit"/>
                      </a:endParaRP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2309816"/>
                  </a:ext>
                </a:extLst>
              </a:tr>
              <a:tr h="26070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100" b="1" i="0" u="none" strike="noStrike" kern="1200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ФРАНЦИЯ</a:t>
                      </a:r>
                      <a:endParaRPr lang="en-GB" sz="1100" b="1" i="0" u="none" strike="noStrike" kern="1200" dirty="0">
                        <a:solidFill>
                          <a:srgbClr val="1250CC"/>
                        </a:solidFill>
                        <a:effectLst/>
                        <a:latin typeface="inherit"/>
                        <a:ea typeface="+mn-ea"/>
                        <a:cs typeface="+mn-cs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dirty="0">
                          <a:effectLst/>
                          <a:latin typeface="inherit"/>
                        </a:rPr>
                        <a:t>1</a:t>
                      </a: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98616126"/>
                  </a:ext>
                </a:extLst>
              </a:tr>
              <a:tr h="26070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100" b="1" i="0" u="none" strike="noStrike" kern="1200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ИНДИЯ</a:t>
                      </a:r>
                      <a:endParaRPr lang="en-GB" sz="1100" b="1" i="0" u="none" strike="noStrike" kern="1200" dirty="0">
                        <a:solidFill>
                          <a:srgbClr val="1250CC"/>
                        </a:solidFill>
                        <a:effectLst/>
                        <a:latin typeface="inherit"/>
                        <a:ea typeface="+mn-ea"/>
                        <a:cs typeface="+mn-cs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dirty="0">
                          <a:effectLst/>
                          <a:latin typeface="inherit"/>
                        </a:rPr>
                        <a:t>7</a:t>
                      </a: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14576834"/>
                  </a:ext>
                </a:extLst>
              </a:tr>
              <a:tr h="26070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100" b="1" i="0" u="none" strike="noStrike" kern="1200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ЯПОНИЯ</a:t>
                      </a:r>
                      <a:endParaRPr lang="en-GB" sz="1100" b="1" i="0" u="none" strike="noStrike" kern="1200" dirty="0">
                        <a:solidFill>
                          <a:srgbClr val="1250CC"/>
                        </a:solidFill>
                        <a:effectLst/>
                        <a:latin typeface="inherit"/>
                        <a:ea typeface="+mn-ea"/>
                        <a:cs typeface="+mn-cs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dirty="0">
                          <a:effectLst/>
                          <a:latin typeface="inherit"/>
                        </a:rPr>
                        <a:t>2</a:t>
                      </a: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37196260"/>
                  </a:ext>
                </a:extLst>
              </a:tr>
              <a:tr h="26070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100" b="1" i="0" u="none" strike="noStrike" kern="1200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РЕСПУБЛИКА</a:t>
                      </a:r>
                      <a:r>
                        <a:rPr lang="ru-RU" sz="1100" b="1" i="0" u="none" strike="noStrike" kern="1200" baseline="0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 КОРЕЯ</a:t>
                      </a:r>
                      <a:endParaRPr lang="en-GB" sz="1100" b="1" i="0" u="none" strike="noStrike" kern="1200" dirty="0">
                        <a:solidFill>
                          <a:srgbClr val="1250CC"/>
                        </a:solidFill>
                        <a:effectLst/>
                        <a:latin typeface="inherit"/>
                        <a:ea typeface="+mn-ea"/>
                        <a:cs typeface="+mn-cs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dirty="0">
                          <a:effectLst/>
                          <a:latin typeface="inherit"/>
                        </a:rPr>
                        <a:t>4</a:t>
                      </a: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88191840"/>
                  </a:ext>
                </a:extLst>
              </a:tr>
              <a:tr h="26070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100" b="1" i="0" u="none" strike="noStrike" kern="1200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ПАКИСТАН</a:t>
                      </a:r>
                      <a:endParaRPr lang="en-GB" sz="1100" b="1" i="0" u="none" strike="noStrike" kern="1200" dirty="0">
                        <a:solidFill>
                          <a:srgbClr val="1250CC"/>
                        </a:solidFill>
                        <a:effectLst/>
                        <a:latin typeface="inherit"/>
                        <a:ea typeface="+mn-ea"/>
                        <a:cs typeface="+mn-cs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dirty="0">
                          <a:effectLst/>
                          <a:latin typeface="inherit"/>
                        </a:rPr>
                        <a:t>2</a:t>
                      </a: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21784255"/>
                  </a:ext>
                </a:extLst>
              </a:tr>
              <a:tr h="26070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100" b="1" i="0" u="none" strike="noStrike" kern="1200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РОССИЯ</a:t>
                      </a:r>
                      <a:endParaRPr lang="en-GB" sz="1100" b="1" i="0" u="none" strike="noStrike" kern="1200" dirty="0">
                        <a:solidFill>
                          <a:srgbClr val="1250CC"/>
                        </a:solidFill>
                        <a:effectLst/>
                        <a:latin typeface="inherit"/>
                        <a:ea typeface="+mn-ea"/>
                        <a:cs typeface="+mn-cs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dirty="0" smtClean="0">
                          <a:effectLst/>
                          <a:latin typeface="inherit"/>
                        </a:rPr>
                        <a:t>6</a:t>
                      </a:r>
                      <a:endParaRPr lang="ru-RU" sz="1100" b="1" i="0" dirty="0">
                        <a:effectLst/>
                        <a:latin typeface="inherit"/>
                      </a:endParaRP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2080218"/>
                  </a:ext>
                </a:extLst>
              </a:tr>
              <a:tr h="26070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100" b="1" i="0" u="none" strike="noStrike" kern="1200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СЛОВАКИЯ</a:t>
                      </a:r>
                      <a:endParaRPr lang="en-GB" sz="1100" b="1" i="0" u="none" strike="noStrike" kern="1200" dirty="0">
                        <a:solidFill>
                          <a:srgbClr val="1250CC"/>
                        </a:solidFill>
                        <a:effectLst/>
                        <a:latin typeface="inherit"/>
                        <a:ea typeface="+mn-ea"/>
                        <a:cs typeface="+mn-cs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dirty="0">
                          <a:effectLst/>
                          <a:latin typeface="inherit"/>
                        </a:rPr>
                        <a:t>2</a:t>
                      </a: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33341865"/>
                  </a:ext>
                </a:extLst>
              </a:tr>
              <a:tr h="26070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100" b="1" i="0" u="none" strike="noStrike" kern="1200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УКРАИНА</a:t>
                      </a:r>
                      <a:endParaRPr lang="en-GB" sz="1100" b="1" i="0" u="none" strike="noStrike" kern="1200" dirty="0">
                        <a:solidFill>
                          <a:srgbClr val="1250CC"/>
                        </a:solidFill>
                        <a:effectLst/>
                        <a:latin typeface="inherit"/>
                        <a:ea typeface="+mn-ea"/>
                        <a:cs typeface="+mn-cs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dirty="0">
                          <a:effectLst/>
                          <a:latin typeface="inherit"/>
                        </a:rPr>
                        <a:t>2</a:t>
                      </a: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85044093"/>
                  </a:ext>
                </a:extLst>
              </a:tr>
              <a:tr h="26070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100" b="1" i="0" u="none" strike="noStrike" kern="1200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ВЕЛИКОБРИТАНИЯ</a:t>
                      </a:r>
                      <a:endParaRPr lang="en-GB" sz="1100" b="1" i="0" u="none" strike="noStrike" kern="1200" dirty="0">
                        <a:solidFill>
                          <a:srgbClr val="1250CC"/>
                        </a:solidFill>
                        <a:effectLst/>
                        <a:latin typeface="inherit"/>
                        <a:ea typeface="+mn-ea"/>
                        <a:cs typeface="+mn-cs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dirty="0">
                          <a:effectLst/>
                          <a:latin typeface="inherit"/>
                        </a:rPr>
                        <a:t>1</a:t>
                      </a: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80966502"/>
                  </a:ext>
                </a:extLst>
              </a:tr>
              <a:tr h="26070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100" b="1" i="0" u="none" strike="noStrike" kern="1200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США</a:t>
                      </a:r>
                      <a:endParaRPr lang="en-GB" sz="1100" b="1" i="0" u="none" strike="noStrike" kern="1200" dirty="0">
                        <a:solidFill>
                          <a:srgbClr val="1250CC"/>
                        </a:solidFill>
                        <a:effectLst/>
                        <a:latin typeface="inherit"/>
                        <a:ea typeface="+mn-ea"/>
                        <a:cs typeface="+mn-cs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dirty="0" smtClean="0">
                          <a:effectLst/>
                          <a:latin typeface="inherit"/>
                        </a:rPr>
                        <a:t>2</a:t>
                      </a:r>
                      <a:endParaRPr lang="ru-RU" sz="1100" b="1" i="0" dirty="0">
                        <a:effectLst/>
                        <a:latin typeface="inherit"/>
                      </a:endParaRP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35026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673" y="6177437"/>
            <a:ext cx="23492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Всего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энергоблоков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48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4701" y="1490716"/>
            <a:ext cx="443592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КИТАЙ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Тяньвань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-7,8) –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«первый ядерный бетон» блока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7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 2020 году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8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ИРАН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Бушер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I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I,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2 блока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) –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готовность к «первому ядерному бетону» блока 1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8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ВЕНГРИЯ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Пакш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II, 2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блока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) –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возведение строительно-монтажной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базы.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8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ФИНЛЯНДИЯ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Ханхикиви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1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блок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) –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ожидание строительной лицензии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8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ФРАНЦИЯ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Фламанвиль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-3) –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приостановка по требованию регулирующего органа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8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РОССИЯ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Балтийская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, 2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блока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) –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решение о консервации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УКРАИНА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Хмельницкая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-3,4) –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решение 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достройке.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18</a:t>
            </a:fld>
            <a:endParaRPr lang="en-GB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542445"/>
              </p:ext>
            </p:extLst>
          </p:nvPr>
        </p:nvGraphicFramePr>
        <p:xfrm>
          <a:off x="555688" y="1532162"/>
          <a:ext cx="3849701" cy="3833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022">
                  <a:extLst>
                    <a:ext uri="{9D8B030D-6E8A-4147-A177-3AD203B41FA5}">
                      <a16:colId xmlns:a16="http://schemas.microsoft.com/office/drawing/2014/main" val="1862799043"/>
                    </a:ext>
                  </a:extLst>
                </a:gridCol>
                <a:gridCol w="1627679">
                  <a:extLst>
                    <a:ext uri="{9D8B030D-6E8A-4147-A177-3AD203B41FA5}">
                      <a16:colId xmlns:a16="http://schemas.microsoft.com/office/drawing/2014/main" val="1792900057"/>
                    </a:ext>
                  </a:extLst>
                </a:gridCol>
              </a:tblGrid>
              <a:tr h="8389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Страна</a:t>
                      </a:r>
                      <a:endParaRPr lang="en-GB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Количество блоков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88641701"/>
                  </a:ext>
                </a:extLst>
              </a:tr>
              <a:tr h="387342">
                <a:tc>
                  <a:txBody>
                    <a:bodyPr/>
                    <a:lstStyle/>
                    <a:p>
                      <a:pPr fontAlgn="t"/>
                      <a:r>
                        <a:rPr lang="ru-RU" sz="1100" b="1" i="0" u="none" strike="noStrike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</a:rPr>
                        <a:t>БАНГЛАДЕШ</a:t>
                      </a:r>
                      <a:endParaRPr lang="en-GB" sz="1100" b="1" i="0" dirty="0">
                        <a:effectLst/>
                        <a:latin typeface="inherit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dirty="0" smtClean="0">
                          <a:effectLst/>
                          <a:latin typeface="inherit"/>
                        </a:rPr>
                        <a:t>2</a:t>
                      </a:r>
                      <a:endParaRPr lang="ru-RU" sz="1100" b="1" i="0" dirty="0">
                        <a:effectLst/>
                        <a:latin typeface="inherit"/>
                      </a:endParaRP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08224089"/>
                  </a:ext>
                </a:extLst>
              </a:tr>
              <a:tr h="387342">
                <a:tc>
                  <a:txBody>
                    <a:bodyPr/>
                    <a:lstStyle/>
                    <a:p>
                      <a:pPr fontAlgn="t"/>
                      <a:r>
                        <a:rPr lang="ru-RU" sz="1100" b="1" i="0" u="none" strike="noStrike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</a:rPr>
                        <a:t>БЕЛАРУСЬ</a:t>
                      </a:r>
                      <a:endParaRPr lang="en-GB" sz="1100" b="1" i="0" u="none" strike="noStrike" dirty="0" smtClean="0">
                        <a:solidFill>
                          <a:srgbClr val="1250CC"/>
                        </a:solidFill>
                        <a:effectLst/>
                        <a:latin typeface="inherit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dirty="0" smtClean="0">
                          <a:effectLst/>
                          <a:latin typeface="inherit"/>
                        </a:rPr>
                        <a:t>2</a:t>
                      </a:r>
                      <a:endParaRPr lang="ru-RU" sz="1100" b="1" i="0" dirty="0">
                        <a:effectLst/>
                        <a:latin typeface="inherit"/>
                      </a:endParaRP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53669424"/>
                  </a:ext>
                </a:extLst>
              </a:tr>
              <a:tr h="427666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100" b="1" i="0" u="none" strike="noStrike" kern="1200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ТУРЦИЯ</a:t>
                      </a:r>
                      <a:endParaRPr lang="en-GB" sz="1100" b="1" i="0" u="none" strike="noStrike" kern="1200" dirty="0">
                        <a:solidFill>
                          <a:srgbClr val="1250CC"/>
                        </a:solidFill>
                        <a:effectLst/>
                        <a:latin typeface="inherit"/>
                        <a:ea typeface="+mn-ea"/>
                        <a:cs typeface="+mn-cs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dirty="0" smtClean="0">
                          <a:effectLst/>
                          <a:latin typeface="inherit"/>
                        </a:rPr>
                        <a:t>4</a:t>
                      </a:r>
                      <a:endParaRPr lang="ru-RU" sz="1100" b="1" i="0" dirty="0">
                        <a:effectLst/>
                        <a:latin typeface="inherit"/>
                      </a:endParaRP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9973952"/>
                  </a:ext>
                </a:extLst>
              </a:tr>
              <a:tr h="630185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100" b="1" i="0" u="none" strike="noStrike" kern="1200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ОБЪЕДИНЕННЫЕ</a:t>
                      </a:r>
                      <a:r>
                        <a:rPr lang="ru-RU" sz="1100" b="1" i="0" u="none" strike="noStrike" kern="1200" baseline="0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 АРАБСКИЕ ЭМИРАТЫ</a:t>
                      </a:r>
                      <a:endParaRPr lang="en-GB" sz="1100" b="1" i="0" u="none" strike="noStrike" kern="1200" dirty="0">
                        <a:solidFill>
                          <a:srgbClr val="1250CC"/>
                        </a:solidFill>
                        <a:effectLst/>
                        <a:latin typeface="inherit"/>
                        <a:ea typeface="+mn-ea"/>
                        <a:cs typeface="+mn-cs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dirty="0" smtClean="0">
                          <a:effectLst/>
                          <a:latin typeface="inherit"/>
                        </a:rPr>
                        <a:t>4</a:t>
                      </a:r>
                      <a:endParaRPr lang="ru-RU" sz="1100" b="1" i="0" dirty="0">
                        <a:effectLst/>
                        <a:latin typeface="inherit"/>
                      </a:endParaRP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12804946"/>
                  </a:ext>
                </a:extLst>
              </a:tr>
              <a:tr h="387342">
                <a:tc>
                  <a:txBody>
                    <a:bodyPr/>
                    <a:lstStyle/>
                    <a:p>
                      <a:pPr fontAlgn="t"/>
                      <a:r>
                        <a:rPr lang="ru-RU" sz="1100" b="1" i="0" u="none" strike="noStrike" kern="1200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ЕГИПЕТ</a:t>
                      </a:r>
                      <a:endParaRPr lang="en-GB" sz="1100" b="1" i="0" u="none" strike="noStrike" kern="1200" dirty="0">
                        <a:solidFill>
                          <a:srgbClr val="1250CC"/>
                        </a:solidFill>
                        <a:effectLst/>
                        <a:latin typeface="inherit"/>
                        <a:ea typeface="+mn-ea"/>
                        <a:cs typeface="+mn-cs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dirty="0" smtClean="0">
                          <a:effectLst/>
                          <a:latin typeface="inherit"/>
                        </a:rPr>
                        <a:t>4</a:t>
                      </a:r>
                      <a:endParaRPr lang="ru-RU" sz="1100" b="1" i="0" dirty="0">
                        <a:effectLst/>
                        <a:latin typeface="inherit"/>
                      </a:endParaRP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70249040"/>
                  </a:ext>
                </a:extLst>
              </a:tr>
              <a:tr h="387342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100" b="1" i="0" u="none" strike="noStrike" kern="1200" dirty="0" smtClean="0">
                          <a:solidFill>
                            <a:srgbClr val="1250CC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УЗБЕКИСТАН</a:t>
                      </a:r>
                      <a:endParaRPr lang="en-GB" sz="1100" b="1" i="0" u="none" strike="noStrike" kern="1200" dirty="0">
                        <a:solidFill>
                          <a:srgbClr val="1250CC"/>
                        </a:solidFill>
                        <a:effectLst/>
                        <a:latin typeface="inherit"/>
                        <a:ea typeface="+mn-ea"/>
                        <a:cs typeface="+mn-cs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dirty="0" smtClean="0">
                          <a:effectLst/>
                          <a:latin typeface="inherit"/>
                        </a:rPr>
                        <a:t>2</a:t>
                      </a:r>
                      <a:endParaRPr lang="ru-RU" sz="1100" b="1" i="0" dirty="0">
                        <a:effectLst/>
                        <a:latin typeface="inherit"/>
                      </a:endParaRP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06165573"/>
                  </a:ext>
                </a:extLst>
              </a:tr>
              <a:tr h="387342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ru-RU" sz="11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САУДОВСКАЯ АРАВИЯ*</a:t>
                      </a:r>
                      <a:endParaRPr lang="en-GB" sz="1100" b="1" i="0" u="none" strike="noStrike" kern="1200" dirty="0">
                        <a:solidFill>
                          <a:srgbClr val="FF0000"/>
                        </a:solidFill>
                        <a:effectLst/>
                        <a:latin typeface="inherit"/>
                        <a:ea typeface="+mn-ea"/>
                        <a:cs typeface="+mn-cs"/>
                      </a:endParaRPr>
                    </a:p>
                  </a:txBody>
                  <a:tcPr marL="49876" marR="49876" marT="49876" marB="498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2</a:t>
                      </a:r>
                      <a:endParaRPr lang="ru-RU" sz="1100" b="1" i="0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49876" marR="49876" marT="49876" marB="4987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30981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55688" y="5461438"/>
            <a:ext cx="26490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Всего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энергоблоков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8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2 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53860" y="1532161"/>
            <a:ext cx="4184075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БЕЛАРУСЬ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Белорусская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-1,2) –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перенос сроков пуска блока 1 на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~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-3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месяца.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80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ТУРЦИЯ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Аккую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, 4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блока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) –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готовность к «первому ядерному бетону» блока 2.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80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ОАЭ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Барака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-1,2,3,4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) –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трудности с получением лицензии на эксплуатацию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80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ЕГИПЕТ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Эль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Дабаа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-1,2,3,4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) –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ожидание начала строительных работ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80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УЗБЕКИСТАН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 (2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блока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) –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заключение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EPC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-контракта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80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САУДОВСКАЯ АРАВИЯ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(2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блока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) –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тендер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фаза Б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).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86027" y="174170"/>
            <a:ext cx="7310310" cy="943429"/>
          </a:xfrm>
        </p:spPr>
        <p:txBody>
          <a:bodyPr/>
          <a:lstStyle/>
          <a:p>
            <a:pPr marL="630238" indent="-630238">
              <a:buFont typeface="+mj-lt"/>
              <a:buAutoNum type="romanUcPeriod" startAt="4"/>
            </a:pPr>
            <a:r>
              <a:rPr lang="ru-RU" sz="3200" dirty="0"/>
              <a:t>Новое </a:t>
            </a:r>
            <a:r>
              <a:rPr lang="ru-RU" sz="3200" dirty="0" smtClean="0"/>
              <a:t>сооружение </a:t>
            </a:r>
            <a:r>
              <a:rPr lang="ru-RU" sz="3200" dirty="0"/>
              <a:t>в </a:t>
            </a:r>
            <a:r>
              <a:rPr lang="ru-RU" sz="3200" dirty="0" smtClean="0"/>
              <a:t>странах</a:t>
            </a:r>
            <a:br>
              <a:rPr lang="ru-RU" sz="3200" dirty="0" smtClean="0"/>
            </a:br>
            <a:r>
              <a:rPr lang="ru-RU" sz="3200" b="1" u="sng" dirty="0" smtClean="0"/>
              <a:t>без опыта</a:t>
            </a:r>
            <a:r>
              <a:rPr lang="ru-RU" sz="3200" dirty="0" smtClean="0"/>
              <a:t> </a:t>
            </a:r>
            <a:r>
              <a:rPr lang="ru-RU" sz="3200" dirty="0"/>
              <a:t>в атомной </a:t>
            </a:r>
            <a:r>
              <a:rPr lang="ru-RU" sz="3200" dirty="0" smtClean="0"/>
              <a:t>энергетике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394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6027" y="309865"/>
            <a:ext cx="6840487" cy="772370"/>
          </a:xfrm>
        </p:spPr>
        <p:txBody>
          <a:bodyPr/>
          <a:lstStyle/>
          <a:p>
            <a:pPr marL="571500" indent="-571500">
              <a:buFont typeface="+mj-lt"/>
              <a:buAutoNum type="romanUcPeriod" startAt="4"/>
            </a:pPr>
            <a:r>
              <a:rPr lang="ru-RU" sz="3200" dirty="0" smtClean="0"/>
              <a:t>Задержки при сооружении новых энергоблоков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367190"/>
              </p:ext>
            </p:extLst>
          </p:nvPr>
        </p:nvGraphicFramePr>
        <p:xfrm>
          <a:off x="257314" y="1344967"/>
          <a:ext cx="8629371" cy="5238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8061">
                  <a:extLst>
                    <a:ext uri="{9D8B030D-6E8A-4147-A177-3AD203B41FA5}">
                      <a16:colId xmlns:a16="http://schemas.microsoft.com/office/drawing/2014/main" val="1460991452"/>
                    </a:ext>
                  </a:extLst>
                </a:gridCol>
                <a:gridCol w="1082123">
                  <a:extLst>
                    <a:ext uri="{9D8B030D-6E8A-4147-A177-3AD203B41FA5}">
                      <a16:colId xmlns:a16="http://schemas.microsoft.com/office/drawing/2014/main" val="963581070"/>
                    </a:ext>
                  </a:extLst>
                </a:gridCol>
                <a:gridCol w="1159789">
                  <a:extLst>
                    <a:ext uri="{9D8B030D-6E8A-4147-A177-3AD203B41FA5}">
                      <a16:colId xmlns:a16="http://schemas.microsoft.com/office/drawing/2014/main" val="4245340252"/>
                    </a:ext>
                  </a:extLst>
                </a:gridCol>
                <a:gridCol w="1161513">
                  <a:extLst>
                    <a:ext uri="{9D8B030D-6E8A-4147-A177-3AD203B41FA5}">
                      <a16:colId xmlns:a16="http://schemas.microsoft.com/office/drawing/2014/main" val="4004834943"/>
                    </a:ext>
                  </a:extLst>
                </a:gridCol>
                <a:gridCol w="1244355">
                  <a:extLst>
                    <a:ext uri="{9D8B030D-6E8A-4147-A177-3AD203B41FA5}">
                      <a16:colId xmlns:a16="http://schemas.microsoft.com/office/drawing/2014/main" val="24120037"/>
                    </a:ext>
                  </a:extLst>
                </a:gridCol>
                <a:gridCol w="2823530">
                  <a:extLst>
                    <a:ext uri="{9D8B030D-6E8A-4147-A177-3AD203B41FA5}">
                      <a16:colId xmlns:a16="http://schemas.microsoft.com/office/drawing/2014/main" val="799638749"/>
                    </a:ext>
                  </a:extLst>
                </a:gridCol>
              </a:tblGrid>
              <a:tr h="491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АЭС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Начало строительства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1-го блока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Первоначальный срок ввода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1-го блока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Текущее состояние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Новые сроки ввода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Причины задержки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 anchor="ctr"/>
                </a:tc>
                <a:extLst>
                  <a:ext uri="{0D108BD9-81ED-4DB2-BD59-A6C34878D82A}">
                    <a16:rowId xmlns:a16="http://schemas.microsoft.com/office/drawing/2014/main" val="2490710178"/>
                  </a:ext>
                </a:extLst>
              </a:tr>
              <a:tr h="563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Олкилуото-3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Финляндия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EPR-1600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Стадия ПНР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Управление проектом и подрядчиками, ошибки проектирования, качество изготовления оборудования,  лицензирование и требования регулятора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extLst>
                  <a:ext uri="{0D108BD9-81ED-4DB2-BD59-A6C34878D82A}">
                    <a16:rowId xmlns:a16="http://schemas.microsoft.com/office/drawing/2014/main" val="1976454960"/>
                  </a:ext>
                </a:extLst>
              </a:tr>
              <a:tr h="625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Фламанвилль-3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Франция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EPR-1600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Стадия ПНР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(ориентировочно)</a:t>
                      </a: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Управление проектом. Ошибки проектирования, изготовления оборудования и монтажа (корпус реактора, сварные швы основных трубопроводов), лицензирование и требование регулятора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extLst>
                  <a:ext uri="{0D108BD9-81ED-4DB2-BD59-A6C34878D82A}">
                    <a16:rowId xmlns:a16="http://schemas.microsoft.com/office/drawing/2014/main" val="3441738087"/>
                  </a:ext>
                </a:extLst>
              </a:tr>
              <a:tr h="625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Барака-1,2,3,4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ОАЭ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APR-1400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Получение лицензии на эксплуатацию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Качество СМР (пустоты в ядерном бетоне), коррозия швов </a:t>
                      </a:r>
                      <a:r>
                        <a:rPr lang="ru-RU" sz="900" dirty="0" smtClean="0">
                          <a:effectLst/>
                        </a:rPr>
                        <a:t>БВ, </a:t>
                      </a:r>
                      <a:r>
                        <a:rPr lang="ru-RU" sz="900" dirty="0">
                          <a:effectLst/>
                        </a:rPr>
                        <a:t>готовность и согласование эксплуатационной документации, подготовка персонала, требования регулятора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extLst>
                  <a:ext uri="{0D108BD9-81ED-4DB2-BD59-A6C34878D82A}">
                    <a16:rowId xmlns:a16="http://schemas.microsoft.com/office/drawing/2014/main" val="2287764193"/>
                  </a:ext>
                </a:extLst>
              </a:tr>
              <a:tr h="499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Белорусская-1</a:t>
                      </a:r>
                      <a:r>
                        <a:rPr lang="en-US" sz="1050" dirty="0">
                          <a:effectLst/>
                        </a:rPr>
                        <a:t>,2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Белоруссия</a:t>
                      </a:r>
                      <a:r>
                        <a:rPr lang="en-US" sz="1050" dirty="0" smtClean="0">
                          <a:effectLst/>
                        </a:rPr>
                        <a:t/>
                      </a:r>
                      <a:br>
                        <a:rPr lang="en-US" sz="1050" dirty="0" smtClean="0">
                          <a:effectLst/>
                        </a:rPr>
                      </a:br>
                      <a:r>
                        <a:rPr lang="ru-RU" sz="1050" dirty="0" smtClean="0">
                          <a:effectLst/>
                        </a:rPr>
                        <a:t>ВВЭР-1200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ПНР, получение лицензии на эксплуатацию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Управление проектом, замена корпуса реактора, задержка СМР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extLst>
                  <a:ext uri="{0D108BD9-81ED-4DB2-BD59-A6C34878D82A}">
                    <a16:rowId xmlns:a16="http://schemas.microsoft.com/office/drawing/2014/main" val="3316720832"/>
                  </a:ext>
                </a:extLst>
              </a:tr>
              <a:tr h="625528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Шидао Бэй-</a:t>
                      </a:r>
                      <a:r>
                        <a:rPr lang="en-GB" sz="10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Китай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2x1</a:t>
                      </a:r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 </a:t>
                      </a:r>
                      <a:r>
                        <a:rPr lang="ru-RU" sz="10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МВт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HTGR</a:t>
                      </a:r>
                      <a:endParaRPr lang="ru-RU" sz="105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СМР, ПНР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Технические вопросы проектирования и изготовления связанные с новой высокотемпературной технологией реакторов с шаровыми ТВЭЛ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0339789"/>
                  </a:ext>
                </a:extLst>
              </a:tr>
              <a:tr h="1028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Моховце-3,4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Словакия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ВВЭР-440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1987</a:t>
                      </a:r>
                      <a:r>
                        <a:rPr lang="ru-RU" sz="1050" dirty="0">
                          <a:effectLst/>
                        </a:rPr>
                        <a:t> (приостановлено в 1992)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(</a:t>
                      </a:r>
                      <a:r>
                        <a:rPr lang="ru-RU" sz="1400" dirty="0">
                          <a:effectLst/>
                        </a:rPr>
                        <a:t>2009</a:t>
                      </a:r>
                      <a:r>
                        <a:rPr lang="ru-RU" sz="1050" dirty="0">
                          <a:effectLst/>
                        </a:rPr>
                        <a:t>- </a:t>
                      </a:r>
                      <a:r>
                        <a:rPr lang="ru-RU" sz="1050" dirty="0" smtClean="0">
                          <a:effectLst/>
                        </a:rPr>
                        <a:t>возобновление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2013 (после возобновления)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ПНР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Политические, экономические причины. Управление проектом, финансирование, модификации проекта, лицензирование, требования регулятора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extLst>
                  <a:ext uri="{0D108BD9-81ED-4DB2-BD59-A6C34878D82A}">
                    <a16:rowId xmlns:a16="http://schemas.microsoft.com/office/drawing/2014/main" val="536286781"/>
                  </a:ext>
                </a:extLst>
              </a:tr>
              <a:tr h="705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Вогтл-3,4</a:t>
                      </a:r>
                      <a:endParaRPr lang="ru-RU" sz="105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США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AP</a:t>
                      </a:r>
                      <a:r>
                        <a:rPr lang="ru-RU" sz="1050" dirty="0">
                          <a:effectLst/>
                        </a:rPr>
                        <a:t>-1000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ПНР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Банкротство основного подрядчика (</a:t>
                      </a:r>
                      <a:r>
                        <a:rPr lang="ru-RU" sz="800" dirty="0">
                          <a:effectLst/>
                        </a:rPr>
                        <a:t>Westinghouse), конфликт акционеров, финансирование и управление проектом, недостатки проектирования, подготовка персонала, лицензирование и сертификация проекта </a:t>
                      </a:r>
                      <a:r>
                        <a:rPr lang="en-US" sz="800" dirty="0">
                          <a:effectLst/>
                        </a:rPr>
                        <a:t>AP</a:t>
                      </a:r>
                      <a:r>
                        <a:rPr lang="ru-RU" sz="800" dirty="0">
                          <a:effectLst/>
                        </a:rPr>
                        <a:t>-1000 в США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42" marR="53342" marT="0" marB="0"/>
                </a:tc>
                <a:extLst>
                  <a:ext uri="{0D108BD9-81ED-4DB2-BD59-A6C34878D82A}">
                    <a16:rowId xmlns:a16="http://schemas.microsoft.com/office/drawing/2014/main" val="2154861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5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Атомная энергетика – выбор пути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ru-RU" sz="2400" b="1" dirty="0"/>
              <a:t>Аксёнов Василий Иванович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ru-RU" sz="2000" dirty="0"/>
              <a:t>Московский Центр ВАО АЭС</a:t>
            </a:r>
            <a:br>
              <a:rPr lang="ru-RU" sz="2000" dirty="0"/>
            </a:br>
            <a:r>
              <a:rPr lang="ru-RU" sz="2000" dirty="0"/>
              <a:t>Директор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XVII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Международный форум «Топливно-энергетический комплекс Украины: Настоящее и будущее»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6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ноября 2019 г.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/>
              <a:t>Киев, Украина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3452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6088" y="1326482"/>
            <a:ext cx="869931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>
              <a:buAutoNum type="arabicPeriod"/>
            </a:pPr>
            <a:r>
              <a:rPr lang="ru-RU" sz="2600" dirty="0" smtClean="0">
                <a:solidFill>
                  <a:schemeClr val="tx2"/>
                </a:solidFill>
              </a:rPr>
              <a:t>Государственная поддержка АЭС обязательна.</a:t>
            </a:r>
          </a:p>
          <a:p>
            <a:pPr marL="534988" indent="-534988">
              <a:buAutoNum type="arabicPeriod"/>
            </a:pPr>
            <a:r>
              <a:rPr lang="ru-RU" sz="2600" dirty="0" smtClean="0">
                <a:solidFill>
                  <a:schemeClr val="tx2"/>
                </a:solidFill>
              </a:rPr>
              <a:t>Компании, эксплуатирующие АЭС, должны иметь различные способы производства (ГЭС, ТЭС, солнце, ветер и т.д.).</a:t>
            </a:r>
          </a:p>
          <a:p>
            <a:pPr marL="534988" indent="-534988">
              <a:buAutoNum type="arabicPeriod"/>
            </a:pPr>
            <a:r>
              <a:rPr lang="ru-RU" sz="2600" dirty="0" smtClean="0">
                <a:solidFill>
                  <a:schemeClr val="tx2"/>
                </a:solidFill>
              </a:rPr>
              <a:t>Научные и исследовательские центры в области ядерной энергии должны иметь государственную поддержку.</a:t>
            </a:r>
          </a:p>
          <a:p>
            <a:pPr marL="534988" indent="-534988">
              <a:buAutoNum type="arabicPeriod"/>
            </a:pPr>
            <a:r>
              <a:rPr lang="ru-RU" sz="2600" dirty="0" smtClean="0">
                <a:solidFill>
                  <a:schemeClr val="tx2"/>
                </a:solidFill>
              </a:rPr>
              <a:t>Государственный надзор должен отстаивать интересы своего государства в пределах рекомендаций МАГАТЭ.</a:t>
            </a:r>
          </a:p>
          <a:p>
            <a:pPr marL="534988" indent="-534988">
              <a:buAutoNum type="arabicPeriod"/>
            </a:pPr>
            <a:r>
              <a:rPr lang="ru-RU" sz="2600" dirty="0" smtClean="0">
                <a:solidFill>
                  <a:schemeClr val="tx2"/>
                </a:solidFill>
              </a:rPr>
              <a:t>Кредиты на развитие под государственные гарантии.</a:t>
            </a:r>
          </a:p>
          <a:p>
            <a:pPr marL="534988" indent="-534988">
              <a:buAutoNum type="arabicPeriod"/>
            </a:pPr>
            <a:r>
              <a:rPr lang="ru-RU" sz="2600" dirty="0" smtClean="0">
                <a:solidFill>
                  <a:schemeClr val="tx2"/>
                </a:solidFill>
              </a:rPr>
              <a:t>Широкая шкала по единичным мощностям энергоблоков для возможности  привязки к различным энергосистемам.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371360" y="377371"/>
            <a:ext cx="6443507" cy="752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A4B7F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marL="571500" indent="-571500">
              <a:buFont typeface="+mj-lt"/>
              <a:buAutoNum type="romanUcPeriod" startAt="4"/>
            </a:pPr>
            <a:r>
              <a:rPr lang="ru-RU" sz="3200" dirty="0" smtClean="0"/>
              <a:t>Предложения для обсуждения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3558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6088" y="1326482"/>
            <a:ext cx="869931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>
              <a:buFont typeface="+mj-lt"/>
              <a:buAutoNum type="arabicPeriod" startAt="7"/>
            </a:pPr>
            <a:r>
              <a:rPr lang="ru-RU" sz="2600" dirty="0" smtClean="0">
                <a:solidFill>
                  <a:schemeClr val="tx2"/>
                </a:solidFill>
              </a:rPr>
              <a:t>Энергетическая стратегия государства должна строиться на базе запросов экологии, принципов и значимости.</a:t>
            </a:r>
          </a:p>
          <a:p>
            <a:pPr marL="534988" indent="-534988">
              <a:buFont typeface="+mj-lt"/>
              <a:buAutoNum type="arabicPeriod" startAt="7"/>
            </a:pPr>
            <a:r>
              <a:rPr lang="ru-RU" sz="2600" dirty="0" smtClean="0">
                <a:solidFill>
                  <a:schemeClr val="tx2"/>
                </a:solidFill>
              </a:rPr>
              <a:t>АСКРО АЭС может быть частично государственной системой радиационного мониторинга. При государственном финансировании специалисты АЭС могут отслеживать региональную систему радиационного мониторинга.</a:t>
            </a:r>
          </a:p>
          <a:p>
            <a:pPr marL="534988" indent="-534988">
              <a:buFont typeface="+mj-lt"/>
              <a:buAutoNum type="arabicPeriod" startAt="7"/>
            </a:pPr>
            <a:r>
              <a:rPr lang="ru-RU" sz="2600" dirty="0">
                <a:solidFill>
                  <a:schemeClr val="tx2"/>
                </a:solidFill>
              </a:rPr>
              <a:t>При государственном </a:t>
            </a:r>
            <a:r>
              <a:rPr lang="ru-RU" sz="2600" dirty="0" smtClean="0">
                <a:solidFill>
                  <a:schemeClr val="tx2"/>
                </a:solidFill>
              </a:rPr>
              <a:t>финансировании автоматические метеостанции АСКРО могут быть элементами государственной метеослужбы.</a:t>
            </a:r>
          </a:p>
          <a:p>
            <a:pPr marL="534988" indent="-534988">
              <a:buFont typeface="+mj-lt"/>
              <a:buAutoNum type="arabicPeriod" startAt="7"/>
            </a:pPr>
            <a:r>
              <a:rPr lang="ru-RU" sz="2600" dirty="0" smtClean="0">
                <a:solidFill>
                  <a:schemeClr val="tx2"/>
                </a:solidFill>
              </a:rPr>
              <a:t>Атомная энергетика должна предложить себя для создания региональных центров хранения и переработки РАО.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71360" y="377371"/>
            <a:ext cx="6443507" cy="752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A4B7F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marL="571500" indent="-571500">
              <a:buFont typeface="+mj-lt"/>
              <a:buAutoNum type="romanUcPeriod" startAt="4"/>
            </a:pPr>
            <a:r>
              <a:rPr lang="ru-RU" sz="3200" dirty="0" smtClean="0"/>
              <a:t>Предложения для обсуждения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504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6085" y="1452450"/>
            <a:ext cx="86993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534988">
              <a:buFont typeface="+mj-lt"/>
              <a:buAutoNum type="arabicPeriod" startAt="11"/>
            </a:pPr>
            <a:r>
              <a:rPr lang="ru-RU" sz="2600" dirty="0" smtClean="0">
                <a:solidFill>
                  <a:schemeClr val="tx2"/>
                </a:solidFill>
              </a:rPr>
              <a:t>Группы </a:t>
            </a:r>
            <a:r>
              <a:rPr lang="ru-RU" sz="2600" dirty="0">
                <a:solidFill>
                  <a:schemeClr val="tx2"/>
                </a:solidFill>
              </a:rPr>
              <a:t>ОПАС могут входить в состав МЧС </a:t>
            </a:r>
            <a:r>
              <a:rPr lang="ru-RU" sz="2600" dirty="0" smtClean="0">
                <a:solidFill>
                  <a:schemeClr val="tx2"/>
                </a:solidFill>
              </a:rPr>
              <a:t>и оснащаться из государственного бюджета.</a:t>
            </a:r>
          </a:p>
          <a:p>
            <a:pPr marL="534988" indent="-534988">
              <a:buFont typeface="+mj-lt"/>
              <a:buAutoNum type="arabicPeriod" startAt="11"/>
            </a:pPr>
            <a:r>
              <a:rPr lang="ru-RU" sz="2600" dirty="0">
                <a:solidFill>
                  <a:schemeClr val="tx2"/>
                </a:solidFill>
              </a:rPr>
              <a:t>Учебные центры АЭС могут готовить и поддерживать квалификацию специалистов по разным направлениям деятельности регионов, где они </a:t>
            </a:r>
            <a:r>
              <a:rPr lang="ru-RU" sz="2600" dirty="0" smtClean="0">
                <a:solidFill>
                  <a:schemeClr val="tx2"/>
                </a:solidFill>
              </a:rPr>
              <a:t>располагаются.</a:t>
            </a:r>
          </a:p>
          <a:p>
            <a:pPr marL="534988" indent="-534988">
              <a:buFont typeface="+mj-lt"/>
              <a:buAutoNum type="arabicPeriod" startAt="11"/>
            </a:pPr>
            <a:r>
              <a:rPr lang="ru-RU" sz="2600" dirty="0" smtClean="0">
                <a:solidFill>
                  <a:schemeClr val="tx2"/>
                </a:solidFill>
              </a:rPr>
              <a:t>Научные организации должны работать над новыми типами ядерных установок, исключающими потенциальные опасности ныне работающих.</a:t>
            </a:r>
          </a:p>
          <a:p>
            <a:pPr marL="534988" indent="-534988">
              <a:buFont typeface="+mj-lt"/>
              <a:buAutoNum type="arabicPeriod" startAt="11"/>
            </a:pPr>
            <a:r>
              <a:rPr lang="ru-RU" sz="2600" dirty="0" smtClean="0">
                <a:solidFill>
                  <a:schemeClr val="tx2"/>
                </a:solidFill>
              </a:rPr>
              <a:t>Оценка возможности и экономичности замкнутого ядерного топливного цикла.</a:t>
            </a:r>
          </a:p>
          <a:p>
            <a:pPr marL="534988" indent="-534988">
              <a:buFont typeface="+mj-lt"/>
              <a:buAutoNum type="arabicPeriod" startAt="11"/>
            </a:pPr>
            <a:r>
              <a:rPr lang="ru-RU" sz="2600" dirty="0" smtClean="0">
                <a:solidFill>
                  <a:schemeClr val="tx2"/>
                </a:solidFill>
              </a:rPr>
              <a:t>Развитие международного сотрудничества в области атомной </a:t>
            </a:r>
            <a:r>
              <a:rPr lang="ru-RU" sz="2600" dirty="0" smtClean="0">
                <a:solidFill>
                  <a:schemeClr val="tx2"/>
                </a:solidFill>
              </a:rPr>
              <a:t>энергетики, в частности в рамках ВАО АЭС.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71360" y="377371"/>
            <a:ext cx="6443507" cy="752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A4B7F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marL="571500" indent="-571500">
              <a:buFont typeface="+mj-lt"/>
              <a:buAutoNum type="romanUcPeriod" startAt="4"/>
            </a:pPr>
            <a:r>
              <a:rPr lang="ru-RU" sz="3200" dirty="0" smtClean="0"/>
              <a:t>Предложения для обсуждения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108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67669" y="1328468"/>
            <a:ext cx="7928186" cy="524378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D499C"/>
                </a:solidFill>
              </a:rPr>
              <a:t>Атомная энергетика – это</a:t>
            </a:r>
            <a:r>
              <a:rPr lang="ru-RU" sz="2400" b="1" dirty="0" smtClean="0">
                <a:solidFill>
                  <a:srgbClr val="0D499C"/>
                </a:solidFill>
              </a:rPr>
              <a:t>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000" b="1" dirty="0" smtClean="0">
              <a:solidFill>
                <a:srgbClr val="0D499C"/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Потенциал устойчивого развития: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- 17 направлений устойчивого развития </a:t>
            </a:r>
            <a:r>
              <a:rPr lang="ru-RU" dirty="0" smtClean="0">
                <a:solidFill>
                  <a:schemeClr val="tx1"/>
                </a:solidFill>
              </a:rPr>
              <a:t>ООН.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Экосистема атомных </a:t>
            </a:r>
            <a:r>
              <a:rPr lang="ru-RU" dirty="0" smtClean="0">
                <a:solidFill>
                  <a:schemeClr val="tx1"/>
                </a:solidFill>
              </a:rPr>
              <a:t>технологий.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Эффективный инфраструктурный </a:t>
            </a:r>
            <a:r>
              <a:rPr lang="ru-RU" dirty="0" smtClean="0">
                <a:solidFill>
                  <a:schemeClr val="tx1"/>
                </a:solidFill>
              </a:rPr>
              <a:t>бизнес.</a:t>
            </a:r>
          </a:p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«Гармония 2050</a:t>
            </a:r>
            <a:r>
              <a:rPr lang="ru-RU" dirty="0" smtClean="0"/>
              <a:t>», доля атомной энергетики 25%, а затем 33%.</a:t>
            </a:r>
            <a:endParaRPr lang="ru-RU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86027" y="209551"/>
            <a:ext cx="7310310" cy="95976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Заключение.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Каким будет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XXI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век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67669" y="5608029"/>
            <a:ext cx="8260327" cy="678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 typeface="Wingdings" pitchFamily="2" charset="2"/>
              <a:buChar char=""/>
              <a:defRPr lang="en-US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Членство в ВАО АЭС кампании должны рассматривать, как инвестиции в собственную безопасность.</a:t>
            </a:r>
          </a:p>
          <a:p>
            <a:pPr marL="0" indent="0" algn="r"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Том Митчелл</a:t>
            </a:r>
            <a:endParaRPr lang="ru-RU" sz="1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3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30" y="396949"/>
            <a:ext cx="6579227" cy="772370"/>
          </a:xfrm>
        </p:spPr>
        <p:txBody>
          <a:bodyPr/>
          <a:lstStyle/>
          <a:p>
            <a:pPr algn="ctr"/>
            <a:r>
              <a:rPr lang="ru-RU" altLang="zh-CN" sz="3200" dirty="0"/>
              <a:t>Содержание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412698" y="1647320"/>
            <a:ext cx="8260327" cy="453205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Мировая энергетика 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Атомная энергетика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Факторы развития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атомной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энергетики</a:t>
            </a:r>
          </a:p>
          <a:p>
            <a:pPr marL="514350" indent="-514350">
              <a:buFont typeface="+mj-lt"/>
              <a:buAutoNum type="romanUcPeriod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Атомная энергетика и государство</a:t>
            </a: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412697" y="4600745"/>
            <a:ext cx="8260327" cy="1578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95000"/>
              <a:buFont typeface="Wingdings" pitchFamily="2" charset="2"/>
              <a:buChar char=""/>
              <a:defRPr lang="en-US" sz="2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8063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D499C"/>
              </a:buClr>
              <a:buSzPct val="100000"/>
              <a:buFont typeface="Wingdings" pitchFamily="2" charset="2"/>
              <a:buChar char=""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498934"/>
              </a:buClr>
              <a:buSzPct val="100000"/>
              <a:buFont typeface="Wingdings" pitchFamily="2" charset="2"/>
              <a:buChar char="q"/>
              <a:defRPr lang="en-US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Атомную энергетику можно рассматривать как проблему, а можно рассматривать, как решение проблемы (с точки зрения радиационной опасности – это проблема, а с точки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зрения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эмиссии парниковых </a:t>
            </a:r>
            <a:r>
              <a:rPr lang="ru-RU" sz="1800" i="1" dirty="0">
                <a:solidFill>
                  <a:schemeClr val="accent1">
                    <a:lumMod val="75000"/>
                  </a:schemeClr>
                </a:solidFill>
              </a:rPr>
              <a:t>газов 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</a:rPr>
              <a:t>CO</a:t>
            </a:r>
            <a:r>
              <a:rPr lang="en-US" sz="1200" b="1" i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) – это решение проблемы.</a:t>
            </a:r>
          </a:p>
          <a:p>
            <a:pPr marL="0" indent="0" algn="r">
              <a:buNone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Симоне России</a:t>
            </a:r>
          </a:p>
        </p:txBody>
      </p:sp>
    </p:spTree>
    <p:extLst>
      <p:ext uri="{BB962C8B-B14F-4D97-AF65-F5344CB8AC3E}">
        <p14:creationId xmlns:p14="http://schemas.microsoft.com/office/powerpoint/2010/main" val="1435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068" y="200736"/>
            <a:ext cx="6422161" cy="910527"/>
          </a:xfrm>
        </p:spPr>
        <p:txBody>
          <a:bodyPr/>
          <a:lstStyle/>
          <a:p>
            <a:pPr marL="266700" indent="-266700">
              <a:buFont typeface="+mj-lt"/>
              <a:buAutoNum type="romanUcPeriod"/>
            </a:pPr>
            <a:r>
              <a:rPr lang="ru-RU" altLang="zh-CN" sz="3200" dirty="0" smtClean="0"/>
              <a:t>За прогноз ответственности никто не несет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29" y="1461661"/>
            <a:ext cx="7137671" cy="4947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2" y="1461661"/>
            <a:ext cx="2595527" cy="37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3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62" y="1475659"/>
            <a:ext cx="8436634" cy="48647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33578" y="3528203"/>
            <a:ext cx="595221" cy="319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АЭС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9739" y="3107242"/>
            <a:ext cx="902898" cy="25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Гидро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93614" y="4550871"/>
            <a:ext cx="746076" cy="25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Нефть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1328" y="3908037"/>
            <a:ext cx="526211" cy="25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Газ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8777" y="3528202"/>
            <a:ext cx="685691" cy="25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Уголь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83589" y="2761328"/>
            <a:ext cx="1068237" cy="25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Био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39218" y="4550871"/>
            <a:ext cx="746076" cy="25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Нефть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51894" y="4176265"/>
            <a:ext cx="595223" cy="300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Газ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28777" y="3528203"/>
            <a:ext cx="685691" cy="25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Уголь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8776" y="3597212"/>
            <a:ext cx="685691" cy="250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Уголь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86377" y="3398805"/>
            <a:ext cx="675736" cy="25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АЭС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86377" y="2930822"/>
            <a:ext cx="798051" cy="25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Гидро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72046" y="3536827"/>
            <a:ext cx="671421" cy="310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Уголь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70895" y="2592235"/>
            <a:ext cx="1068237" cy="258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Био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09348" y="2590076"/>
            <a:ext cx="1392448" cy="340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Другие ВИЭ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14068" y="200736"/>
            <a:ext cx="6422161" cy="910527"/>
          </a:xfrm>
        </p:spPr>
        <p:txBody>
          <a:bodyPr/>
          <a:lstStyle/>
          <a:p>
            <a:pPr marL="266700" indent="-266700">
              <a:buFont typeface="+mj-lt"/>
              <a:buAutoNum type="romanUcPeriod"/>
            </a:pPr>
            <a:r>
              <a:rPr lang="ru-RU" altLang="zh-CN" sz="3200" dirty="0" smtClean="0"/>
              <a:t>За прогноз ответственности никто не несет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1999" y="1422185"/>
            <a:ext cx="6088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Общий объем мирового производства первичной энергии </a:t>
            </a:r>
          </a:p>
        </p:txBody>
      </p:sp>
    </p:spTree>
    <p:extLst>
      <p:ext uri="{BB962C8B-B14F-4D97-AF65-F5344CB8AC3E}">
        <p14:creationId xmlns:p14="http://schemas.microsoft.com/office/powerpoint/2010/main" val="29241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374" y="309865"/>
            <a:ext cx="6487886" cy="772370"/>
          </a:xfrm>
        </p:spPr>
        <p:txBody>
          <a:bodyPr/>
          <a:lstStyle/>
          <a:p>
            <a:pPr marL="266700" indent="-266700">
              <a:buFont typeface="+mj-lt"/>
              <a:buAutoNum type="romanUcPeriod"/>
            </a:pPr>
            <a:r>
              <a:rPr lang="ru-RU" sz="3200" dirty="0" smtClean="0"/>
              <a:t>Факторы</a:t>
            </a:r>
            <a:r>
              <a:rPr lang="ru-RU" sz="3200" dirty="0"/>
              <a:t>, снижающие </a:t>
            </a:r>
            <a:r>
              <a:rPr lang="ru-RU" sz="3200" b="1" i="1" dirty="0"/>
              <a:t>темпы</a:t>
            </a:r>
            <a:r>
              <a:rPr lang="ru-RU" sz="3200" dirty="0"/>
              <a:t> роста энергопотребления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6027" y="1423939"/>
            <a:ext cx="847122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801688" algn="l"/>
              </a:tabLst>
            </a:pPr>
            <a:r>
              <a:rPr lang="ru-RU" sz="2200" dirty="0" smtClean="0">
                <a:solidFill>
                  <a:schemeClr val="tx2"/>
                </a:solidFill>
                <a:latin typeface="Helvetica Neue"/>
              </a:rPr>
              <a:t>Внедрение энергосберегающих технологий.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801688" algn="l"/>
              </a:tabLst>
            </a:pPr>
            <a:r>
              <a:rPr lang="ru-RU" sz="2200" dirty="0" smtClean="0">
                <a:solidFill>
                  <a:schemeClr val="tx2"/>
                </a:solidFill>
                <a:latin typeface="Helvetica Neue"/>
              </a:rPr>
              <a:t>Стремление частных домохозяйств обеспечить себя автономными источниками энергии.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801688" algn="l"/>
              </a:tabLst>
            </a:pPr>
            <a:r>
              <a:rPr lang="ru-RU" sz="2200" dirty="0">
                <a:solidFill>
                  <a:schemeClr val="tx2"/>
                </a:solidFill>
                <a:latin typeface="Helvetica Neue"/>
              </a:rPr>
              <a:t>Демография </a:t>
            </a:r>
            <a:r>
              <a:rPr lang="ru-RU" sz="2200" dirty="0" smtClean="0">
                <a:solidFill>
                  <a:schemeClr val="tx2"/>
                </a:solidFill>
                <a:latin typeface="Helvetica Neue"/>
              </a:rPr>
              <a:t>– к 2040 году закончится </a:t>
            </a:r>
            <a:r>
              <a:rPr lang="ru-RU" sz="2200" dirty="0">
                <a:solidFill>
                  <a:schemeClr val="tx2"/>
                </a:solidFill>
                <a:latin typeface="Helvetica Neue"/>
              </a:rPr>
              <a:t>демографический переход, в результате естественный прирост населения снизится вдвое, что объясняет замедление роста </a:t>
            </a:r>
            <a:r>
              <a:rPr lang="ru-RU" sz="2200" dirty="0" smtClean="0">
                <a:solidFill>
                  <a:schemeClr val="tx2"/>
                </a:solidFill>
                <a:latin typeface="Helvetica Neue"/>
              </a:rPr>
              <a:t>энергопотребления.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801688" algn="l"/>
              </a:tabLst>
            </a:pPr>
            <a:r>
              <a:rPr lang="ru-RU" sz="2200" dirty="0" smtClean="0">
                <a:solidFill>
                  <a:schemeClr val="tx2"/>
                </a:solidFill>
                <a:latin typeface="Helvetica Neue"/>
              </a:rPr>
              <a:t>Энергетическая политика, основанная </a:t>
            </a:r>
            <a:r>
              <a:rPr lang="ru-RU" sz="2200" dirty="0">
                <a:solidFill>
                  <a:schemeClr val="tx2"/>
                </a:solidFill>
                <a:latin typeface="Helvetica Neue"/>
              </a:rPr>
              <a:t>на повышении эффективности использования энергии и всемерной ее </a:t>
            </a:r>
            <a:r>
              <a:rPr lang="ru-RU" sz="2200" dirty="0" smtClean="0">
                <a:solidFill>
                  <a:schemeClr val="tx2"/>
                </a:solidFill>
                <a:latin typeface="Helvetica Neue"/>
              </a:rPr>
              <a:t>экономии.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801688" algn="l"/>
              </a:tabLst>
            </a:pPr>
            <a:r>
              <a:rPr lang="ru-RU" sz="2200" dirty="0">
                <a:solidFill>
                  <a:schemeClr val="tx2"/>
                </a:solidFill>
                <a:latin typeface="Helvetica Neue"/>
              </a:rPr>
              <a:t>Темпы роста выбросов углекислого </a:t>
            </a:r>
            <a:r>
              <a:rPr lang="ru-RU" sz="2200" dirty="0" smtClean="0">
                <a:solidFill>
                  <a:schemeClr val="tx2"/>
                </a:solidFill>
                <a:latin typeface="Helvetica Neue"/>
              </a:rPr>
              <a:t>газа приводят </a:t>
            </a:r>
            <a:r>
              <a:rPr lang="ru-RU" sz="2200" dirty="0" smtClean="0">
                <a:solidFill>
                  <a:schemeClr val="tx2"/>
                </a:solidFill>
                <a:latin typeface="Helvetica Neue"/>
              </a:rPr>
              <a:t>к изменению </a:t>
            </a:r>
            <a:r>
              <a:rPr lang="ru-RU" sz="2200" dirty="0">
                <a:solidFill>
                  <a:schemeClr val="tx2"/>
                </a:solidFill>
                <a:latin typeface="Helvetica Neue"/>
              </a:rPr>
              <a:t>структуры баланса энергопотребления</a:t>
            </a:r>
            <a:r>
              <a:rPr lang="ru-RU" sz="2200" dirty="0" smtClean="0">
                <a:solidFill>
                  <a:schemeClr val="tx2"/>
                </a:solidFill>
                <a:latin typeface="Helvetica Neue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801688" algn="l"/>
              </a:tabLst>
            </a:pPr>
            <a:r>
              <a:rPr lang="ru-RU" sz="2200" dirty="0" smtClean="0">
                <a:solidFill>
                  <a:schemeClr val="tx2"/>
                </a:solidFill>
                <a:latin typeface="Helvetica Neue"/>
              </a:rPr>
              <a:t>Рост цен на энергоресурсы.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  <a:tabLst>
                <a:tab pos="801688" algn="l"/>
              </a:tabLst>
            </a:pPr>
            <a:r>
              <a:rPr lang="ru-RU" sz="2200" dirty="0" smtClean="0">
                <a:solidFill>
                  <a:schemeClr val="tx2"/>
                </a:solidFill>
                <a:latin typeface="Helvetica Neue"/>
              </a:rPr>
              <a:t>Экономические кризисы.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68159" y="5637613"/>
            <a:ext cx="241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4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3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694" y="353407"/>
            <a:ext cx="6892506" cy="772370"/>
          </a:xfrm>
        </p:spPr>
        <p:txBody>
          <a:bodyPr/>
          <a:lstStyle/>
          <a:p>
            <a:pPr marL="266700" indent="-266700">
              <a:buFont typeface="+mj-lt"/>
              <a:buAutoNum type="romanUcPeriod"/>
            </a:pPr>
            <a:r>
              <a:rPr lang="ru-RU" altLang="zh-CN" sz="3000" dirty="0" smtClean="0"/>
              <a:t>Соотношение установленной мощности и выработки по разным источникам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68844989"/>
              </p:ext>
            </p:extLst>
          </p:nvPr>
        </p:nvGraphicFramePr>
        <p:xfrm>
          <a:off x="422694" y="1371120"/>
          <a:ext cx="8492706" cy="5123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83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694" y="338893"/>
            <a:ext cx="6660277" cy="772370"/>
          </a:xfrm>
        </p:spPr>
        <p:txBody>
          <a:bodyPr/>
          <a:lstStyle/>
          <a:p>
            <a:pPr marL="266700" indent="-266700">
              <a:buFont typeface="+mj-lt"/>
              <a:buAutoNum type="romanUcPeriod"/>
            </a:pPr>
            <a:r>
              <a:rPr lang="ru-RU" altLang="zh-CN" sz="3200" dirty="0" smtClean="0"/>
              <a:t>Себестоимость энергии разных производителей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882554" y="5218984"/>
            <a:ext cx="3459193" cy="457199"/>
          </a:xfrm>
          <a:prstGeom prst="flowChartProcess">
            <a:avLst/>
          </a:prstGeom>
          <a:gradFill flip="none" rotWithShape="1">
            <a:gsLst>
              <a:gs pos="100000">
                <a:schemeClr val="bg1">
                  <a:lumMod val="0"/>
                  <a:lumOff val="10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0000" dist="23000"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73" y="2225615"/>
            <a:ext cx="8765629" cy="314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694" y="324379"/>
            <a:ext cx="6832122" cy="772370"/>
          </a:xfrm>
          <a:solidFill>
            <a:schemeClr val="bg1"/>
          </a:solidFill>
        </p:spPr>
        <p:txBody>
          <a:bodyPr/>
          <a:lstStyle/>
          <a:p>
            <a:pPr marL="266700" indent="-266700">
              <a:buFont typeface="+mj-lt"/>
              <a:buAutoNum type="romanUcPeriod"/>
            </a:pPr>
            <a:r>
              <a:rPr lang="ru-RU" altLang="zh-CN" sz="3200" dirty="0" smtClean="0"/>
              <a:t>Доля основных производителей в выработке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FA6291-0391-4E9F-A857-B3DC68EC0E99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882554" y="5218984"/>
            <a:ext cx="3459193" cy="457199"/>
          </a:xfrm>
          <a:prstGeom prst="flowChartProcess">
            <a:avLst/>
          </a:prstGeom>
          <a:gradFill flip="none" rotWithShape="1">
            <a:gsLst>
              <a:gs pos="100000">
                <a:schemeClr val="bg1">
                  <a:lumMod val="0"/>
                  <a:lumOff val="10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0000" dist="23000" sx="1000" sy="1000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17508378"/>
              </p:ext>
            </p:extLst>
          </p:nvPr>
        </p:nvGraphicFramePr>
        <p:xfrm>
          <a:off x="543463" y="1397480"/>
          <a:ext cx="7058745" cy="459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020612" y="2380890"/>
            <a:ext cx="6422365" cy="344194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C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Органика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20612" y="2114012"/>
            <a:ext cx="6422365" cy="284671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АЭС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20612" y="1933395"/>
            <a:ext cx="6422366" cy="17252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rgbClr val="3118EE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Гидро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20612" y="1549521"/>
            <a:ext cx="6422367" cy="370936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Прочие источники</a:t>
            </a:r>
            <a:endParaRPr lang="ru-RU" b="1" dirty="0"/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7515044" y="2009956"/>
            <a:ext cx="222850" cy="366622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 rot="5400000">
            <a:off x="6707037" y="3512388"/>
            <a:ext cx="3016369" cy="7533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Основные производители электроэнергии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7430578" y="1933395"/>
            <a:ext cx="12767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515044" y="1320379"/>
            <a:ext cx="1128626" cy="6124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Базовый уровень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ganisation/General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NO General [Read-Only]" id="{2BD2D416-9454-40CA-948B-638EDF63B6C4}" vid="{059FAA17-E838-48AC-B7FC-23F8AD3A82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B716AF541F074AB5422F41A48598C6" ma:contentTypeVersion="50" ma:contentTypeDescription="Create a new document." ma:contentTypeScope="" ma:versionID="82a9fae66c54de8acc7ada294788b14e">
  <xsd:schema xmlns:xsd="http://www.w3.org/2001/XMLSchema" xmlns:xs="http://www.w3.org/2001/XMLSchema" xmlns:p="http://schemas.microsoft.com/office/2006/metadata/properties" xmlns:ns1="http://schemas.microsoft.com/sharepoint/v3" xmlns:ns2="7e5fe077-b1cd-48d0-84b0-e3d3060de593" xmlns:ns3="b24a0e6e-04e8-475b-98da-7261f4fee30e" xmlns:ns4="eab3c1a0-3fe8-472c-8837-a43cd33d033b" xmlns:ns5="77971c7b-542d-43f4-926a-d38b58471ec3" xmlns:ns6="8032f6c5-ee86-4850-9e4a-5bdd649cb002" xmlns:ns7="http://schemas.microsoft.com/sharepoint/v4" xmlns:ns8="8cc899b8-921e-4755-a70d-794134bc02b8" targetNamespace="http://schemas.microsoft.com/office/2006/metadata/properties" ma:root="true" ma:fieldsID="0a00f07d3a48aa12a7d68cd9031b9e95" ns1:_="" ns2:_="" ns3:_="" ns4:_="" ns5:_="" ns6:_="" ns7:_="" ns8:_="">
    <xsd:import namespace="http://schemas.microsoft.com/sharepoint/v3"/>
    <xsd:import namespace="7e5fe077-b1cd-48d0-84b0-e3d3060de593"/>
    <xsd:import namespace="b24a0e6e-04e8-475b-98da-7261f4fee30e"/>
    <xsd:import namespace="eab3c1a0-3fe8-472c-8837-a43cd33d033b"/>
    <xsd:import namespace="77971c7b-542d-43f4-926a-d38b58471ec3"/>
    <xsd:import namespace="8032f6c5-ee86-4850-9e4a-5bdd649cb002"/>
    <xsd:import namespace="http://schemas.microsoft.com/sharepoint/v4"/>
    <xsd:import namespace="8cc899b8-921e-4755-a70d-794134bc02b8"/>
    <xsd:element name="properties">
      <xsd:complexType>
        <xsd:sequence>
          <xsd:element name="documentManagement">
            <xsd:complexType>
              <xsd:all>
                <xsd:element ref="ns2:Action" minOccurs="0"/>
                <xsd:element ref="ns6:c4492934f82648f6bf8c3df783690b16" minOccurs="0"/>
                <xsd:element ref="ns4:TaxCatchAll" minOccurs="0"/>
                <xsd:element ref="ns5:mefd9d5c249f46daa6cc5613bffd3e7e" minOccurs="0"/>
                <xsd:element ref="ns3:cd96452d2ee54ae4bc31b9daaae3e26c" minOccurs="0"/>
                <xsd:element ref="ns3:g0323e1db8b8480995966dbaf00e4fb6" minOccurs="0"/>
                <xsd:element ref="ns3:ncdaf359daf340cfbb58a662d0920f93" minOccurs="0"/>
                <xsd:element ref="ns7:IconOverlay" minOccurs="0"/>
                <xsd:element ref="ns1:_vti_ItemDeclaredRecord" minOccurs="0"/>
                <xsd:element ref="ns1:_vti_ItemHoldRecordStatus" minOccurs="0"/>
                <xsd:element ref="ns2:SharedWithUsers" minOccurs="0"/>
                <xsd:element ref="ns8:SharingHintHash" minOccurs="0"/>
                <xsd:element ref="ns2:SharedWithDetails" minOccurs="0"/>
                <xsd:element ref="ns2:l36d6ba18cdf4a4e99aa80f6928b053a" minOccurs="0"/>
                <xsd:element ref="ns2:o7ec1b6fd204465c8cd5cb566ee77aa0" minOccurs="0"/>
                <xsd:element ref="ns4:TaxKeywordTaxHTField" minOccurs="0"/>
                <xsd:element ref="ns2:LastSharedByUser" minOccurs="0"/>
                <xsd:element ref="ns2:LastSharedByTime" minOccurs="0"/>
                <xsd:element ref="ns2:c59919971a1e4629aaa97285c6c7d088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1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2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fe077-b1cd-48d0-84b0-e3d3060de593" elementFormDefault="qualified">
    <xsd:import namespace="http://schemas.microsoft.com/office/2006/documentManagement/types"/>
    <xsd:import namespace="http://schemas.microsoft.com/office/infopath/2007/PartnerControls"/>
    <xsd:element name="Action" ma:index="11" nillable="true" ma:displayName="Action" ma:format="Dropdown" ma:internalName="Action">
      <xsd:simpleType>
        <xsd:restriction base="dms:Choice">
          <xsd:enumeration value="Move to archive"/>
        </xsd:restriction>
      </xsd:simple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36d6ba18cdf4a4e99aa80f6928b053a" ma:index="26" nillable="true" ma:taxonomy="true" ma:internalName="l36d6ba18cdf4a4e99aa80f6928b053a" ma:taxonomyFieldName="WANO_x0020_Document_x0020_Category" ma:displayName="WANO Document Category" ma:default="" ma:fieldId="{536d6ba1-8cdf-4a4e-99aa-80f6928b053a}" ma:sspId="b96e348e-4606-44cf-8618-9e79763aab8c" ma:termSetId="74b13568-a396-49ab-b205-a16144dc46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7ec1b6fd204465c8cd5cb566ee77aa0" ma:index="27" nillable="true" ma:taxonomy="true" ma:internalName="o7ec1b6fd204465c8cd5cb566ee77aa0" ma:taxonomyFieldName="WANO_x0020_Document_x0020_Type" ma:displayName="WANO Document Type" ma:default="" ma:fieldId="{87ec1b6f-d204-465c-8cd5-cb566ee77aa0}" ma:sspId="b96e348e-4606-44cf-8618-9e79763aab8c" ma:termSetId="c157e9e3-5a6c-436f-959c-02f93aff56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astSharedByUser" ma:index="29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0" nillable="true" ma:displayName="Last Shared By Time" ma:description="" ma:internalName="LastSharedByTime" ma:readOnly="true">
      <xsd:simpleType>
        <xsd:restriction base="dms:DateTime"/>
      </xsd:simpleType>
    </xsd:element>
    <xsd:element name="c59919971a1e4629aaa97285c6c7d088" ma:index="31" nillable="true" ma:taxonomy="true" ma:internalName="c59919971a1e4629aaa97285c6c7d088" ma:taxonomyFieldName="IS_x0020_Keywords" ma:displayName="WANO Subject" ma:default="" ma:fieldId="{c5991997-1a1e-4629-aaa9-7285c6c7d088}" ma:sspId="b96e348e-4606-44cf-8618-9e79763aab8c" ma:termSetId="9ff7ff70-608c-4c79-849b-be1b9733879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a0e6e-04e8-475b-98da-7261f4fee30e" elementFormDefault="qualified">
    <xsd:import namespace="http://schemas.microsoft.com/office/2006/documentManagement/types"/>
    <xsd:import namespace="http://schemas.microsoft.com/office/infopath/2007/PartnerControls"/>
    <xsd:element name="cd96452d2ee54ae4bc31b9daaae3e26c" ma:index="17" nillable="true" ma:taxonomy="true" ma:internalName="cd96452d2ee54ae4bc31b9daaae3e26c" ma:taxonomyFieldName="Sub_x0020_Type" ma:displayName="Sub Type" ma:readOnly="false" ma:default="" ma:fieldId="{cd96452d-2ee5-4ae4-bc31-b9daaae3e26c}" ma:sspId="b96e348e-4606-44cf-8618-9e79763aab8c" ma:termSetId="1e96b284-37b2-44a2-8732-80a5d4353b0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0323e1db8b8480995966dbaf00e4fb6" ma:index="18" nillable="true" ma:taxonomy="true" ma:internalName="g0323e1db8b8480995966dbaf00e4fb6" ma:taxonomyFieldName="Revision" ma:displayName="Revision" ma:default="" ma:fieldId="{00323e1d-b8b8-4809-9596-6dbaf00e4fb6}" ma:sspId="b96e348e-4606-44cf-8618-9e79763aab8c" ma:termSetId="c492dd89-f14a-49ae-b2fd-65a77584c3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cdaf359daf340cfbb58a662d0920f93" ma:index="19" nillable="true" ma:taxonomy="true" ma:internalName="ncdaf359daf340cfbb58a662d0920f93" ma:taxonomyFieldName="Year" ma:displayName="Year" ma:readOnly="false" ma:default="" ma:fieldId="{7cdaf359-daf3-40cf-bb58-a662d0920f93}" ma:sspId="b96e348e-4606-44cf-8618-9e79763aab8c" ma:termSetId="360ceda4-7018-4cf2-9edc-bf1aba26c4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3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b3c1a0-3fe8-472c-8837-a43cd33d033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8131a5e-7ccb-4c99-88b9-46d043dde22b}" ma:internalName="TaxCatchAll" ma:showField="CatchAllData" ma:web="7e5fe077-b1cd-48d0-84b0-e3d3060de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b96e348e-4606-44cf-8618-9e79763aab8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71c7b-542d-43f4-926a-d38b58471ec3" elementFormDefault="qualified">
    <xsd:import namespace="http://schemas.microsoft.com/office/2006/documentManagement/types"/>
    <xsd:import namespace="http://schemas.microsoft.com/office/infopath/2007/PartnerControls"/>
    <xsd:element name="mefd9d5c249f46daa6cc5613bffd3e7e" ma:index="16" nillable="true" ma:taxonomy="true" ma:internalName="mefd9d5c249f46daa6cc5613bffd3e7e" ma:taxonomyFieldName="Document_x0020_Type" ma:displayName="Document Type" ma:readOnly="false" ma:default="" ma:fieldId="{6efd9d5c-249f-46da-a6cc-5613bffd3e7e}" ma:sspId="b96e348e-4606-44cf-8618-9e79763aab8c" ma:termSetId="3898feb5-5836-4cd7-9aa2-6685f3d4fc0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2f6c5-ee86-4850-9e4a-5bdd649cb002" elementFormDefault="qualified">
    <xsd:import namespace="http://schemas.microsoft.com/office/2006/documentManagement/types"/>
    <xsd:import namespace="http://schemas.microsoft.com/office/infopath/2007/PartnerControls"/>
    <xsd:element name="c4492934f82648f6bf8c3df783690b16" ma:index="14" nillable="true" ma:taxonomy="true" ma:internalName="c4492934f82648f6bf8c3df783690b16" ma:taxonomyFieldName="Department" ma:displayName="Department" ma:default="6;#Comms|8a7cc28b-65cc-408f-887b-6308cc5562da" ma:fieldId="{c4492934-f826-48f6-bf8c-3df783690b16}" ma:sspId="b96e348e-4606-44cf-8618-9e79763aab8c" ma:termSetId="8ed8c9ea-7052-4c1d-a4d7-b9c10bffea6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0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c899b8-921e-4755-a70d-794134bc02b8" elementFormDefault="qualified">
    <xsd:import namespace="http://schemas.microsoft.com/office/2006/documentManagement/types"/>
    <xsd:import namespace="http://schemas.microsoft.com/office/infopath/2007/PartnerControls"/>
    <xsd:element name="SharingHintHash" ma:index="24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on xmlns="7e5fe077-b1cd-48d0-84b0-e3d3060de593" xsi:nil="true"/>
    <c4492934f82648f6bf8c3df783690b16 xmlns="8032f6c5-ee86-4850-9e4a-5bdd649cb00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Comms</TermName>
          <TermId xmlns="http://schemas.microsoft.com/office/infopath/2007/PartnerControls">8a7cc28b-65cc-408f-887b-6308cc5562da</TermId>
        </TermInfo>
      </Terms>
    </c4492934f82648f6bf8c3df783690b16>
    <g0323e1db8b8480995966dbaf00e4fb6 xmlns="b24a0e6e-04e8-475b-98da-7261f4fee30e">
      <Terms xmlns="http://schemas.microsoft.com/office/infopath/2007/PartnerControls"/>
    </g0323e1db8b8480995966dbaf00e4fb6>
    <c59919971a1e4629aaa97285c6c7d088 xmlns="7e5fe077-b1cd-48d0-84b0-e3d3060de593">
      <Terms xmlns="http://schemas.microsoft.com/office/infopath/2007/PartnerControls"/>
    </c59919971a1e4629aaa97285c6c7d088>
    <IconOverlay xmlns="http://schemas.microsoft.com/sharepoint/v4" xsi:nil="true"/>
    <l36d6ba18cdf4a4e99aa80f6928b053a xmlns="7e5fe077-b1cd-48d0-84b0-e3d3060de5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Meetings and events</TermName>
          <TermId xmlns="http://schemas.microsoft.com/office/infopath/2007/PartnerControls">b77ed97c-a1d8-453d-b1f5-9114bb55b733</TermId>
        </TermInfo>
      </Terms>
    </l36d6ba18cdf4a4e99aa80f6928b053a>
    <TaxKeywordTaxHTField xmlns="eab3c1a0-3fe8-472c-8837-a43cd33d033b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Alignment Week</TermName>
          <TermId xmlns="http://schemas.microsoft.com/office/infopath/2007/PartnerControls">17fb012b-97e1-4708-a38a-21aaabb72c2b</TermId>
        </TermInfo>
      </Terms>
    </TaxKeywordTaxHTField>
    <TaxCatchAll xmlns="eab3c1a0-3fe8-472c-8837-a43cd33d033b">
      <Value>2071</Value>
      <Value>696</Value>
      <Value>695</Value>
      <Value>6</Value>
      <Value>217</Value>
    </TaxCatchAll>
    <mefd9d5c249f46daa6cc5613bffd3e7e xmlns="77971c7b-542d-43f4-926a-d38b58471ec3">
      <Terms xmlns="http://schemas.microsoft.com/office/infopath/2007/PartnerControls"/>
    </mefd9d5c249f46daa6cc5613bffd3e7e>
    <cd96452d2ee54ae4bc31b9daaae3e26c xmlns="b24a0e6e-04e8-475b-98da-7261f4fee30e">
      <Terms xmlns="http://schemas.microsoft.com/office/infopath/2007/PartnerControls"/>
    </cd96452d2ee54ae4bc31b9daaae3e26c>
    <o7ec1b6fd204465c8cd5cb566ee77aa0 xmlns="7e5fe077-b1cd-48d0-84b0-e3d3060de5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98c1d93f-db16-4c00-8210-9b6d993b4384</TermId>
        </TermInfo>
      </Terms>
    </o7ec1b6fd204465c8cd5cb566ee77aa0>
    <ncdaf359daf340cfbb58a662d0920f93 xmlns="b24a0e6e-04e8-475b-98da-7261f4fee30e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2018</TermName>
          <TermId xmlns="http://schemas.microsoft.com/office/infopath/2007/PartnerControls">867f2191-9daa-47fb-a94e-c695544dd7a4</TermId>
        </TermInfo>
      </Terms>
    </ncdaf359daf340cfbb58a662d0920f93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0E0964-6254-4B44-B6B4-60D594303D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e5fe077-b1cd-48d0-84b0-e3d3060de593"/>
    <ds:schemaRef ds:uri="b24a0e6e-04e8-475b-98da-7261f4fee30e"/>
    <ds:schemaRef ds:uri="eab3c1a0-3fe8-472c-8837-a43cd33d033b"/>
    <ds:schemaRef ds:uri="77971c7b-542d-43f4-926a-d38b58471ec3"/>
    <ds:schemaRef ds:uri="8032f6c5-ee86-4850-9e4a-5bdd649cb002"/>
    <ds:schemaRef ds:uri="http://schemas.microsoft.com/sharepoint/v4"/>
    <ds:schemaRef ds:uri="8cc899b8-921e-4755-a70d-794134bc02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763724-D723-4B97-987A-B94748770885}">
  <ds:schemaRefs>
    <ds:schemaRef ds:uri="http://schemas.microsoft.com/sharepoint/v4"/>
    <ds:schemaRef ds:uri="eab3c1a0-3fe8-472c-8837-a43cd33d033b"/>
    <ds:schemaRef ds:uri="http://schemas.microsoft.com/office/2006/metadata/properties"/>
    <ds:schemaRef ds:uri="http://purl.org/dc/terms/"/>
    <ds:schemaRef ds:uri="http://schemas.microsoft.com/office/infopath/2007/PartnerControls"/>
    <ds:schemaRef ds:uri="77971c7b-542d-43f4-926a-d38b58471ec3"/>
    <ds:schemaRef ds:uri="http://purl.org/dc/elements/1.1/"/>
    <ds:schemaRef ds:uri="http://schemas.microsoft.com/sharepoint/v3"/>
    <ds:schemaRef ds:uri="8cc899b8-921e-4755-a70d-794134bc02b8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b24a0e6e-04e8-475b-98da-7261f4fee30e"/>
    <ds:schemaRef ds:uri="8032f6c5-ee86-4850-9e4a-5bdd649cb002"/>
    <ds:schemaRef ds:uri="7e5fe077-b1cd-48d0-84b0-e3d3060de593"/>
  </ds:schemaRefs>
</ds:datastoreItem>
</file>

<file path=customXml/itemProps3.xml><?xml version="1.0" encoding="utf-8"?>
<ds:datastoreItem xmlns:ds="http://schemas.openxmlformats.org/officeDocument/2006/customXml" ds:itemID="{5335D7C0-CE5F-40A5-BB14-85BFAF0E24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5527</TotalTime>
  <Words>1468</Words>
  <Application>Microsoft Office PowerPoint</Application>
  <PresentationFormat>Экран (4:3)</PresentationFormat>
  <Paragraphs>342</Paragraphs>
  <Slides>24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宋体</vt:lpstr>
      <vt:lpstr>Arial</vt:lpstr>
      <vt:lpstr>Arial Narrow</vt:lpstr>
      <vt:lpstr>Calibri</vt:lpstr>
      <vt:lpstr>Calibri Light</vt:lpstr>
      <vt:lpstr>Helvetica Neue</vt:lpstr>
      <vt:lpstr>inherit</vt:lpstr>
      <vt:lpstr>Times New Roman</vt:lpstr>
      <vt:lpstr>Wingdings</vt:lpstr>
      <vt:lpstr>Organisation/General Theme</vt:lpstr>
      <vt:lpstr>Презентация PowerPoint</vt:lpstr>
      <vt:lpstr>Аксёнов Василий Иванович Московский Центр ВАО АЭС Директор  XVII Международный форум «Топливно-энергетический комплекс Украины: Настоящее и будущее» 6 ноября 2019 г. Киев, Украина</vt:lpstr>
      <vt:lpstr>Содержание</vt:lpstr>
      <vt:lpstr>За прогноз ответственности никто не несет</vt:lpstr>
      <vt:lpstr>За прогноз ответственности никто не несет</vt:lpstr>
      <vt:lpstr>Факторы, снижающие темпы роста энергопотребления</vt:lpstr>
      <vt:lpstr>Соотношение установленной мощности и выработки по разным источникам</vt:lpstr>
      <vt:lpstr>Себестоимость энергии разных производителей</vt:lpstr>
      <vt:lpstr>Доля основных производителей в выработке</vt:lpstr>
      <vt:lpstr>Энергоблоки АЭС в мире сегодня</vt:lpstr>
      <vt:lpstr>Энергоблоки АЭС, выведенные из эксплуатации</vt:lpstr>
      <vt:lpstr>Энергоблоки, введенные и выведенные из эксплуатации в 1969-2019 гг.</vt:lpstr>
      <vt:lpstr>Шаги в атомной энергетике сегодня</vt:lpstr>
      <vt:lpstr>Положительное и отрицательное в атомной энергетике</vt:lpstr>
      <vt:lpstr>Факторы, влияющие на решение по отказу в некоторых странах от атомной энергии</vt:lpstr>
      <vt:lpstr>Презентация PowerPoint</vt:lpstr>
      <vt:lpstr>Новое сооружение в странах c опытом в атомной энергетике</vt:lpstr>
      <vt:lpstr>Новое сооружение в странах без опыта в атомной энергетике</vt:lpstr>
      <vt:lpstr>Задержки при сооружении новых энергоблоков</vt:lpstr>
      <vt:lpstr>Презентация PowerPoint</vt:lpstr>
      <vt:lpstr>Презентация PowerPoint</vt:lpstr>
      <vt:lpstr>Презентация PowerPoint</vt:lpstr>
      <vt:lpstr>Заключение.  Каким будет XXI век</vt:lpstr>
      <vt:lpstr>Презентация PowerPoint</vt:lpstr>
    </vt:vector>
  </TitlesOfParts>
  <Company>WANO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chichikin@wanomc.ru</dc:creator>
  <cp:keywords>Alignment Week</cp:keywords>
  <cp:lastModifiedBy>Ковалёв Евгений Владимирович (Evgeny Kovalev)</cp:lastModifiedBy>
  <cp:revision>386</cp:revision>
  <cp:lastPrinted>2019-10-28T10:01:45Z</cp:lastPrinted>
  <dcterms:created xsi:type="dcterms:W3CDTF">2018-04-22T19:10:11Z</dcterms:created>
  <dcterms:modified xsi:type="dcterms:W3CDTF">2019-10-28T10:01:52Z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0x010100BDB716AF541F074AB5422F41A48598C6</vt:lpwstr>
  </property>
  <property fmtid="{D5CDD505-2E9C-101B-9397-08002B2CF9AE}" pid="3" name="TaxKeyword">
    <vt:lpwstr>2071;#Alignment Week|17fb012b-97e1-4708-a38a-21aaabb72c2b</vt:lpwstr>
  </property>
  <property fmtid="{D5CDD505-2E9C-101B-9397-08002B2CF9AE}" pid="4" name="WANO Document Type">
    <vt:lpwstr>696;#Presentation|98c1d93f-db16-4c00-8210-9b6d993b4384</vt:lpwstr>
  </property>
  <property fmtid="{D5CDD505-2E9C-101B-9397-08002B2CF9AE}" pid="5" name="WANO Document Category">
    <vt:lpwstr>695;#Meetings and events|b77ed97c-a1d8-453d-b1f5-9114bb55b733</vt:lpwstr>
  </property>
  <property fmtid="{D5CDD505-2E9C-101B-9397-08002B2CF9AE}" pid="6" name="Year">
    <vt:lpwstr>217;#2018|867f2191-9daa-47fb-a94e-c695544dd7a4</vt:lpwstr>
  </property>
  <property fmtid="{D5CDD505-2E9C-101B-9397-08002B2CF9AE}" pid="7" name="Document Type">
    <vt:lpwstr/>
  </property>
  <property fmtid="{D5CDD505-2E9C-101B-9397-08002B2CF9AE}" pid="8" name="Department">
    <vt:lpwstr>6;#Comms|8a7cc28b-65cc-408f-887b-6308cc5562da</vt:lpwstr>
  </property>
  <property fmtid="{D5CDD505-2E9C-101B-9397-08002B2CF9AE}" pid="9" name="Revision">
    <vt:lpwstr/>
  </property>
  <property fmtid="{D5CDD505-2E9C-101B-9397-08002B2CF9AE}" pid="10" name="IS Keywords">
    <vt:lpwstr/>
  </property>
  <property fmtid="{D5CDD505-2E9C-101B-9397-08002B2CF9AE}" pid="11" name="Sub Type">
    <vt:lpwstr/>
  </property>
</Properties>
</file>