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8" r:id="rId3"/>
    <p:sldId id="264" r:id="rId4"/>
    <p:sldId id="265" r:id="rId5"/>
    <p:sldId id="260" r:id="rId6"/>
    <p:sldId id="259" r:id="rId7"/>
    <p:sldId id="258" r:id="rId8"/>
    <p:sldId id="269" r:id="rId9"/>
    <p:sldId id="263" r:id="rId10"/>
  </p:sldIdLst>
  <p:sldSz cx="9144000" cy="5143500" type="screen16x9"/>
  <p:notesSz cx="6797675" cy="9926638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4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4474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52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ad92bc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ad92bc6_0_53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422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5aad92bc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5aad92bc6_0_149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82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5aad92bc6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5aad92bc6_0_144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898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5aad92bc6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5aad92bc6_0_139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887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5aad92bc6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5aad92bc6_0_134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628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5aad92bc6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5aad92bc6_0_159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70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2282283"/>
            <a:ext cx="8222100" cy="10259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Енергоатом в умовах нового ринку електричної енергії: очікування та реалії</a:t>
            </a:r>
            <a:endParaRPr sz="32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54232" y="61952"/>
            <a:ext cx="8520600" cy="807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Roboto" panose="020B0604020202020204" charset="0"/>
              </a:rPr>
              <a:t>Державне підприємство «Національна атомна енергогенеруюча компанія «ЕНЕРГОАТОМ»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sz="2000" b="1" dirty="0">
              <a:solidFill>
                <a:schemeClr val="tx1"/>
              </a:solidFill>
              <a:latin typeface="+mn-lt"/>
              <a:ea typeface="Roboto" panose="020B060402020202020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86068" y="869243"/>
            <a:ext cx="8170126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uk-UA" sz="15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Створене </a:t>
            </a:r>
            <a:r>
              <a:rPr lang="uk-UA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у жовтні 1996 р.</a:t>
            </a:r>
          </a:p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uk-UA" sz="15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Оператор чотирьох </a:t>
            </a:r>
            <a:r>
              <a:rPr lang="uk-UA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діючих атомних електростанцій України, на яких експлуатується </a:t>
            </a:r>
            <a:endParaRPr lang="uk-UA" sz="1500" dirty="0" smtClean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uk-UA" sz="15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15 </a:t>
            </a:r>
            <a:r>
              <a:rPr lang="uk-UA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атомних енергоблоків, загальною встановленою потужністю 13 835 </a:t>
            </a:r>
            <a:r>
              <a:rPr lang="uk-UA" sz="15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МВт</a:t>
            </a:r>
            <a:r>
              <a:rPr lang="uk-UA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, </a:t>
            </a:r>
            <a:endParaRPr lang="uk-UA" sz="1500" dirty="0" smtClean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uk-UA" sz="15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2 </a:t>
            </a:r>
            <a:r>
              <a:rPr lang="uk-UA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гідроагрегати </a:t>
            </a:r>
            <a:r>
              <a:rPr lang="uk-UA" sz="15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Ташлицької</a:t>
            </a:r>
            <a:r>
              <a:rPr lang="uk-UA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uk-UA" sz="15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ГАЕС </a:t>
            </a:r>
          </a:p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uk-UA" sz="15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2 </a:t>
            </a:r>
            <a:r>
              <a:rPr lang="uk-UA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гідроагрегати </a:t>
            </a:r>
            <a:r>
              <a:rPr lang="uk-UA" sz="15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Олександрівської</a:t>
            </a:r>
            <a:r>
              <a:rPr lang="uk-UA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ГЕС.</a:t>
            </a:r>
          </a:p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uk-UA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Енергоатом забезпечує близько 55% потреби України в електроенергії, а в осінньо-зимові періоди цей показник сягає майже 70</a:t>
            </a:r>
            <a:r>
              <a:rPr lang="uk-UA" sz="15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%.</a:t>
            </a:r>
            <a:endParaRPr lang="uk-UA" sz="15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uk-UA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За показником встановленої потужності атомних електростанцій Україна посідає восьме місце в </a:t>
            </a:r>
            <a:r>
              <a:rPr lang="uk-UA" sz="15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світі.</a:t>
            </a:r>
            <a:endParaRPr lang="uk-UA" sz="15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uk-UA" sz="15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 підсумками 2018 року Україна посіла третє місце у світі за часткою електроенергії АЕС в загальному обсязі виробництва електроенергії в країні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dirty="0">
                <a:solidFill>
                  <a:srgbClr val="3F3F3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uk-U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752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53818" y="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/>
              <a:t>        </a:t>
            </a:r>
            <a:r>
              <a:rPr lang="uk-UA" b="1" dirty="0" smtClean="0">
                <a:latin typeface="+mn-lt"/>
              </a:rPr>
              <a:t>Ринок єдиного покупця </a:t>
            </a:r>
            <a:endParaRPr b="1" dirty="0">
              <a:latin typeface="+mn-lt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153818" y="954156"/>
            <a:ext cx="6734558" cy="32103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uk-UA" sz="1800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Перехресне субсидіювання між різними категоріями споживачів</a:t>
            </a:r>
            <a:endParaRPr lang="uk-UA" sz="1800" kern="1200" dirty="0">
              <a:solidFill>
                <a:schemeClr val="tx1"/>
              </a:solidFill>
              <a:ea typeface="Roboto" panose="020B060402020202020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uk-UA" sz="1800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Відсутність </a:t>
            </a:r>
            <a:r>
              <a:rPr lang="uk-UA" sz="1800" kern="1200" dirty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конкуренції</a:t>
            </a:r>
          </a:p>
          <a:p>
            <a:pPr marL="285750" lvl="0" indent="-28575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uk-UA" sz="1800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Надмірне адміністративне втручання </a:t>
            </a:r>
            <a:endParaRPr lang="uk-UA" sz="1800" kern="1200" dirty="0">
              <a:solidFill>
                <a:schemeClr val="tx1"/>
              </a:solidFill>
              <a:ea typeface="Roboto" panose="020B0604020202020204" charset="0"/>
              <a:cs typeface="Segoe UI" panose="020B0502040204020203" pitchFamily="34" charset="0"/>
            </a:endParaRPr>
          </a:p>
          <a:p>
            <a:pPr marL="285750" lvl="0" indent="-28575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uk-UA" sz="1800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Недосконале ціно- </a:t>
            </a:r>
            <a:r>
              <a:rPr lang="uk-UA" sz="1800" kern="1200" dirty="0" err="1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тарифоутворення</a:t>
            </a:r>
            <a:r>
              <a:rPr lang="uk-UA" sz="1800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, регульовані тарифи</a:t>
            </a:r>
            <a:r>
              <a:rPr lang="ru-RU" sz="1800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, </a:t>
            </a:r>
            <a:r>
              <a:rPr lang="uk-UA" sz="1800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які</a:t>
            </a:r>
            <a:r>
              <a:rPr lang="ru-RU" sz="1800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не </a:t>
            </a:r>
            <a:r>
              <a:rPr lang="uk-UA" sz="1800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покривали</a:t>
            </a:r>
            <a:r>
              <a:rPr lang="ru-RU" sz="1800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 </a:t>
            </a:r>
            <a:r>
              <a:rPr lang="uk-UA" sz="1800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економічно</a:t>
            </a:r>
            <a:r>
              <a:rPr lang="ru-RU" sz="1800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 </a:t>
            </a:r>
            <a:r>
              <a:rPr lang="uk-UA" sz="1800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обґрунтовані</a:t>
            </a:r>
            <a:r>
              <a:rPr lang="ru-RU" sz="1800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 </a:t>
            </a:r>
            <a:r>
              <a:rPr lang="uk-UA" sz="1800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витрати</a:t>
            </a:r>
          </a:p>
          <a:p>
            <a:pPr marL="285750" lvl="0" indent="-28575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uk-UA" sz="1800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Відсутність платіжної дисципліни і, як наслідок, борги на ринку електричної енергії. </a:t>
            </a:r>
            <a:endParaRPr lang="uk-UA" sz="1800" kern="1200" dirty="0">
              <a:solidFill>
                <a:schemeClr val="tx1"/>
              </a:solidFill>
              <a:ea typeface="Roboto" panose="020B0604020202020204" charset="0"/>
              <a:cs typeface="Segoe UI" panose="020B0502040204020203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6888376" y="2261694"/>
            <a:ext cx="21253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ru-RU" sz="1200" b="1" kern="1200" dirty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Борг ДП </a:t>
            </a:r>
            <a:r>
              <a:rPr lang="ru-RU" sz="1200" b="1" kern="1200" dirty="0" err="1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Енергоринок</a:t>
            </a:r>
            <a:r>
              <a:rPr lang="ru-RU" sz="1200" b="1" kern="1200" dirty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 перед ДП НАЕК </a:t>
            </a:r>
            <a:r>
              <a:rPr lang="ru-RU" sz="1200" b="1" kern="1200" dirty="0" err="1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Енергоатом</a:t>
            </a:r>
            <a:r>
              <a:rPr lang="ru-RU" sz="1200" b="1" kern="1200" dirty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 за </a:t>
            </a:r>
            <a:r>
              <a:rPr lang="ru-RU" sz="1200" b="1" kern="1200" dirty="0" err="1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відпущену</a:t>
            </a:r>
            <a:r>
              <a:rPr lang="ru-RU" sz="1200" b="1" kern="1200" dirty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 </a:t>
            </a:r>
            <a:r>
              <a:rPr lang="ru-RU" sz="1200" b="1" kern="1200" dirty="0" err="1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електроенергію</a:t>
            </a:r>
            <a:r>
              <a:rPr lang="ru-RU" sz="1200" b="1" kern="1200" dirty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 </a:t>
            </a:r>
            <a:r>
              <a:rPr lang="ru-RU" sz="1200" b="1" kern="1200" dirty="0" err="1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складає</a:t>
            </a:r>
            <a:r>
              <a:rPr lang="ru-RU" sz="1200" b="1" kern="1200" dirty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 </a:t>
            </a:r>
            <a:r>
              <a:rPr lang="ru-RU" sz="1200" b="1" kern="1200" dirty="0" err="1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майже</a:t>
            </a:r>
            <a:r>
              <a:rPr lang="ru-RU" sz="1200" b="1" kern="1200" dirty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12 млрд</a:t>
            </a:r>
            <a:r>
              <a:rPr lang="ru-RU" sz="1200" b="1" kern="1200" dirty="0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. </a:t>
            </a:r>
            <a:r>
              <a:rPr lang="ru-RU" sz="1200" b="1" kern="1200" dirty="0" err="1">
                <a:solidFill>
                  <a:schemeClr val="tx1"/>
                </a:solidFill>
                <a:ea typeface="Roboto" panose="020B0604020202020204" charset="0"/>
                <a:cs typeface="Segoe UI" panose="020B0502040204020203" pitchFamily="34" charset="0"/>
              </a:rPr>
              <a:t>грн</a:t>
            </a:r>
            <a:endParaRPr lang="ru-RU" sz="1200" b="1" kern="1200" dirty="0">
              <a:solidFill>
                <a:schemeClr val="tx1"/>
              </a:solidFill>
              <a:ea typeface="Roboto" panose="020B060402020202020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-1"/>
            <a:ext cx="8520600" cy="76571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2A3990"/>
                </a:solidFill>
                <a:latin typeface="+mj-lt"/>
              </a:rPr>
              <a:t>Новий ринок електроенергії</a:t>
            </a:r>
            <a:endParaRPr lang="uk-UA" b="1" dirty="0">
              <a:latin typeface="+mj-lt"/>
            </a:endParaRPr>
          </a:p>
        </p:txBody>
      </p:sp>
      <p:sp>
        <p:nvSpPr>
          <p:cNvPr id="54" name="Прямокутник 53"/>
          <p:cNvSpPr/>
          <p:nvPr/>
        </p:nvSpPr>
        <p:spPr>
          <a:xfrm>
            <a:off x="150126" y="765716"/>
            <a:ext cx="9144000" cy="3442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1800" dirty="0"/>
              <a:t>Е</a:t>
            </a:r>
            <a:r>
              <a:rPr lang="uk-UA" sz="1800" dirty="0" smtClean="0"/>
              <a:t>нергетична безпека </a:t>
            </a:r>
            <a:r>
              <a:rPr lang="uk-UA" sz="1800" dirty="0"/>
              <a:t>та </a:t>
            </a:r>
            <a:r>
              <a:rPr lang="uk-UA" sz="1800" dirty="0" smtClean="0"/>
              <a:t>незалежність України 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1800" dirty="0"/>
              <a:t>С</a:t>
            </a:r>
            <a:r>
              <a:rPr lang="uk-UA" sz="1800" dirty="0" smtClean="0"/>
              <a:t>творення </a:t>
            </a:r>
            <a:r>
              <a:rPr lang="uk-UA" sz="1800" dirty="0"/>
              <a:t>умов безпечної </a:t>
            </a:r>
            <a:r>
              <a:rPr lang="uk-UA" sz="1800" dirty="0" smtClean="0"/>
              <a:t>експлуатації об’єктів електроенергетики </a:t>
            </a:r>
            <a:endParaRPr lang="uk-UA" sz="1800" dirty="0"/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1800" dirty="0"/>
              <a:t>Д</a:t>
            </a:r>
            <a:r>
              <a:rPr lang="uk-UA" sz="1800" dirty="0" smtClean="0"/>
              <a:t>обросовісна конкуренція </a:t>
            </a:r>
            <a:r>
              <a:rPr lang="uk-UA" sz="1800" dirty="0"/>
              <a:t>та </a:t>
            </a:r>
            <a:r>
              <a:rPr lang="uk-UA" sz="1800" dirty="0" smtClean="0"/>
              <a:t>недискримінаційна участь </a:t>
            </a:r>
            <a:r>
              <a:rPr lang="uk-UA" sz="1800" dirty="0"/>
              <a:t>на усіх сегментах </a:t>
            </a:r>
            <a:r>
              <a:rPr lang="uk-UA" sz="1800" dirty="0" smtClean="0"/>
              <a:t>ринку</a:t>
            </a:r>
            <a:endParaRPr lang="uk-UA" sz="1800" dirty="0"/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1800" dirty="0" smtClean="0"/>
              <a:t>Рівність </a:t>
            </a:r>
            <a:r>
              <a:rPr lang="uk-UA" sz="1800" dirty="0"/>
              <a:t>прав на продаж та купівлю електричної </a:t>
            </a:r>
            <a:r>
              <a:rPr lang="uk-UA" sz="1800" dirty="0" smtClean="0"/>
              <a:t>енергії</a:t>
            </a:r>
            <a:endParaRPr lang="uk-UA" sz="1800" dirty="0"/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1800" dirty="0"/>
              <a:t>Н</a:t>
            </a:r>
            <a:r>
              <a:rPr lang="uk-UA" sz="1800" dirty="0" smtClean="0"/>
              <a:t>едискримінаційне </a:t>
            </a:r>
            <a:r>
              <a:rPr lang="uk-UA" sz="1800" dirty="0"/>
              <a:t>ціно- та </a:t>
            </a:r>
            <a:r>
              <a:rPr lang="uk-UA" sz="1800" dirty="0" err="1"/>
              <a:t>тарифоутворення</a:t>
            </a:r>
            <a:r>
              <a:rPr lang="uk-UA" sz="1800" dirty="0" smtClean="0"/>
              <a:t>, яке </a:t>
            </a:r>
            <a:r>
              <a:rPr lang="uk-UA" sz="1800" dirty="0" err="1" smtClean="0"/>
              <a:t>відображае</a:t>
            </a:r>
            <a:r>
              <a:rPr lang="uk-UA" sz="1800" dirty="0" smtClean="0"/>
              <a:t> </a:t>
            </a:r>
            <a:r>
              <a:rPr lang="uk-UA" sz="1800" dirty="0"/>
              <a:t>економічно обґрунтовані витрати </a:t>
            </a:r>
            <a:endParaRPr lang="uk-UA" sz="1800" dirty="0">
              <a:solidFill>
                <a:schemeClr val="tx1"/>
              </a:solidFill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2A3990"/>
                </a:solidFill>
              </a:rPr>
              <a:t>PSO</a:t>
            </a:r>
            <a:r>
              <a:rPr lang="uk-UA" b="1" dirty="0">
                <a:solidFill>
                  <a:srgbClr val="2A3990"/>
                </a:solidFill>
              </a:rPr>
              <a:t>,</a:t>
            </a:r>
            <a:r>
              <a:rPr lang="uk-UA" b="1" dirty="0" smtClean="0">
                <a:solidFill>
                  <a:srgbClr val="2A3990"/>
                </a:solidFill>
              </a:rPr>
              <a:t> яким воно має бути</a:t>
            </a:r>
            <a:endParaRPr b="1" dirty="0">
              <a:solidFill>
                <a:srgbClr val="2A3990"/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74340" y="1210235"/>
            <a:ext cx="5458721" cy="3656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chemeClr val="tx1"/>
                </a:solidFill>
                <a:latin typeface="+mn-lt"/>
              </a:rPr>
              <a:t>Обсяг та умови виконання </a:t>
            </a:r>
            <a:r>
              <a:rPr lang="uk-UA" sz="1400" dirty="0" smtClean="0">
                <a:solidFill>
                  <a:schemeClr val="tx1"/>
                </a:solidFill>
                <a:latin typeface="+mn-lt"/>
              </a:rPr>
              <a:t>мають </a:t>
            </a:r>
            <a:r>
              <a:rPr lang="uk-UA" sz="1400" dirty="0">
                <a:solidFill>
                  <a:schemeClr val="tx1"/>
                </a:solidFill>
                <a:latin typeface="+mn-lt"/>
              </a:rPr>
              <a:t>бути необхідними та пропорційними до мети задоволення правомірного загальносуспільного </a:t>
            </a:r>
            <a:r>
              <a:rPr lang="uk-UA" sz="1400" dirty="0" smtClean="0">
                <a:solidFill>
                  <a:schemeClr val="tx1"/>
                </a:solidFill>
                <a:latin typeface="+mn-lt"/>
              </a:rPr>
              <a:t>інтересу.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chemeClr val="tx1"/>
                </a:solidFill>
                <a:latin typeface="+mn-lt"/>
              </a:rPr>
              <a:t>Створювати </a:t>
            </a:r>
            <a:r>
              <a:rPr lang="uk-UA" sz="1400" dirty="0">
                <a:solidFill>
                  <a:schemeClr val="tx1"/>
                </a:solidFill>
                <a:latin typeface="+mn-lt"/>
              </a:rPr>
              <a:t>найменші перешкоди для розвитку ринку електричної </a:t>
            </a:r>
            <a:r>
              <a:rPr lang="uk-UA" sz="1400" dirty="0" smtClean="0">
                <a:solidFill>
                  <a:schemeClr val="tx1"/>
                </a:solidFill>
                <a:latin typeface="+mn-lt"/>
              </a:rPr>
              <a:t>енергії.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chemeClr val="tx1"/>
                </a:solidFill>
                <a:latin typeface="+mn-lt"/>
              </a:rPr>
              <a:t>Вибір </a:t>
            </a:r>
            <a:r>
              <a:rPr lang="uk-UA" sz="1400" dirty="0" smtClean="0">
                <a:solidFill>
                  <a:schemeClr val="tx1"/>
                </a:solidFill>
                <a:latin typeface="+mn-lt"/>
              </a:rPr>
              <a:t>учасника, </a:t>
            </a:r>
            <a:r>
              <a:rPr lang="uk-UA" sz="1400" dirty="0">
                <a:solidFill>
                  <a:schemeClr val="tx1"/>
                </a:solidFill>
                <a:latin typeface="+mn-lt"/>
              </a:rPr>
              <a:t>на </a:t>
            </a:r>
            <a:r>
              <a:rPr lang="uk-UA" sz="1400" dirty="0" smtClean="0">
                <a:solidFill>
                  <a:schemeClr val="tx1"/>
                </a:solidFill>
                <a:latin typeface="+mn-lt"/>
              </a:rPr>
              <a:t>якого покладаються </a:t>
            </a:r>
            <a:r>
              <a:rPr lang="uk-UA" sz="1400" dirty="0">
                <a:solidFill>
                  <a:schemeClr val="tx1"/>
                </a:solidFill>
                <a:latin typeface="+mn-lt"/>
              </a:rPr>
              <a:t>спеціальні обов'язки </a:t>
            </a:r>
            <a:r>
              <a:rPr lang="uk-UA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+mn-lt"/>
              </a:rPr>
              <a:t>здійснюється у прозорий і недискримінаційний спосіб на підставі </a:t>
            </a:r>
            <a:r>
              <a:rPr lang="uk-UA" sz="1400" dirty="0" smtClean="0">
                <a:solidFill>
                  <a:schemeClr val="tx1"/>
                </a:solidFill>
                <a:latin typeface="+mn-lt"/>
              </a:rPr>
              <a:t>визначених критеріїв.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chemeClr val="tx1"/>
                </a:solidFill>
                <a:latin typeface="+mn-lt"/>
              </a:rPr>
              <a:t>Не створюють </a:t>
            </a:r>
            <a:r>
              <a:rPr lang="uk-UA" sz="1400" dirty="0">
                <a:solidFill>
                  <a:schemeClr val="tx1"/>
                </a:solidFill>
                <a:latin typeface="+mn-lt"/>
              </a:rPr>
              <a:t>перешкод для здійснення права споживачів на вільний вибір </a:t>
            </a:r>
            <a:r>
              <a:rPr lang="uk-UA" sz="1400" dirty="0" err="1">
                <a:solidFill>
                  <a:schemeClr val="tx1"/>
                </a:solidFill>
                <a:latin typeface="+mn-lt"/>
              </a:rPr>
              <a:t>електропостачальника</a:t>
            </a:r>
            <a:r>
              <a:rPr lang="uk-UA" sz="1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chemeClr val="tx1"/>
                </a:solidFill>
                <a:latin typeface="+mn-lt"/>
              </a:rPr>
              <a:t>Умови </a:t>
            </a:r>
            <a:r>
              <a:rPr lang="uk-UA" sz="1400" dirty="0">
                <a:solidFill>
                  <a:schemeClr val="tx1"/>
                </a:solidFill>
                <a:latin typeface="+mn-lt"/>
              </a:rPr>
              <a:t>виконання </a:t>
            </a:r>
            <a:r>
              <a:rPr lang="uk-UA" sz="1400" dirty="0" smtClean="0">
                <a:solidFill>
                  <a:schemeClr val="tx1"/>
                </a:solidFill>
                <a:latin typeface="+mn-lt"/>
              </a:rPr>
              <a:t>мають </a:t>
            </a:r>
            <a:r>
              <a:rPr lang="uk-UA" sz="1400" dirty="0">
                <a:solidFill>
                  <a:schemeClr val="tx1"/>
                </a:solidFill>
                <a:latin typeface="+mn-lt"/>
              </a:rPr>
              <a:t>забезпечувати покриття економічно обґрунтованих витрат учасника ринку на виконання таких обов'язків.</a:t>
            </a: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uk-UA" sz="1500" dirty="0"/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sz="1500" dirty="0"/>
          </a:p>
        </p:txBody>
      </p:sp>
      <p:pic>
        <p:nvPicPr>
          <p:cNvPr id="2052" name="Picture 4" descr="Тимбилдинг или командная рабо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61" y="1315233"/>
            <a:ext cx="3610940" cy="254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2A3990"/>
                </a:solidFill>
              </a:rPr>
              <a:t>     </a:t>
            </a:r>
            <a:r>
              <a:rPr lang="en-US" b="1" dirty="0" smtClean="0">
                <a:solidFill>
                  <a:srgbClr val="2A3990"/>
                </a:solidFill>
              </a:rPr>
              <a:t>PSO</a:t>
            </a:r>
            <a:r>
              <a:rPr lang="uk-UA" b="1" dirty="0" smtClean="0">
                <a:solidFill>
                  <a:srgbClr val="2A3990"/>
                </a:solidFill>
              </a:rPr>
              <a:t>, яким воно є </a:t>
            </a:r>
            <a:endParaRPr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48" y="1451112"/>
            <a:ext cx="2375452" cy="2384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843" y="607800"/>
            <a:ext cx="6167134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endParaRPr lang="uk-UA" sz="1600" kern="1200" dirty="0" smtClean="0">
              <a:solidFill>
                <a:schemeClr val="tx1"/>
              </a:solidFill>
              <a:latin typeface="+mn-lt"/>
              <a:ea typeface="Roboto" panose="020B0604020202020204" charset="0"/>
              <a:cs typeface="Segoe UI" panose="020B0502040204020203" pitchFamily="34" charset="0"/>
              <a:sym typeface="Roboto"/>
            </a:endParaRPr>
          </a:p>
          <a:p>
            <a:pPr marL="285750" indent="-28575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uk-UA" sz="1600" kern="1200" dirty="0" smtClean="0">
                <a:solidFill>
                  <a:schemeClr val="tx1"/>
                </a:solidFill>
                <a:latin typeface="+mj-lt"/>
                <a:ea typeface="Roboto" panose="020B0604020202020204" charset="0"/>
                <a:cs typeface="Segoe UI" panose="020B0502040204020203" pitchFamily="34" charset="0"/>
                <a:sym typeface="Roboto"/>
              </a:rPr>
              <a:t>Порушення </a:t>
            </a:r>
            <a:r>
              <a:rPr lang="uk-UA" sz="1600" kern="1200" dirty="0">
                <a:solidFill>
                  <a:schemeClr val="tx1"/>
                </a:solidFill>
                <a:latin typeface="+mj-lt"/>
                <a:ea typeface="Roboto" panose="020B0604020202020204" charset="0"/>
                <a:cs typeface="Segoe UI" panose="020B0502040204020203" pitchFamily="34" charset="0"/>
                <a:sym typeface="Roboto"/>
              </a:rPr>
              <a:t>принципу </a:t>
            </a:r>
            <a:r>
              <a:rPr lang="uk-UA" sz="1600" kern="1200" dirty="0" smtClean="0">
                <a:solidFill>
                  <a:schemeClr val="tx1"/>
                </a:solidFill>
                <a:latin typeface="+mj-lt"/>
                <a:ea typeface="Roboto" panose="020B0604020202020204" charset="0"/>
                <a:cs typeface="Segoe UI" panose="020B0502040204020203" pitchFamily="34" charset="0"/>
                <a:sym typeface="Roboto"/>
              </a:rPr>
              <a:t>недискримінаційної участі</a:t>
            </a:r>
          </a:p>
          <a:p>
            <a:pPr>
              <a:lnSpc>
                <a:spcPct val="150000"/>
              </a:lnSpc>
              <a:buClrTx/>
            </a:pPr>
            <a:endParaRPr lang="uk-UA" sz="1600" kern="1200" dirty="0">
              <a:solidFill>
                <a:schemeClr val="tx1"/>
              </a:solidFill>
              <a:latin typeface="+mj-lt"/>
              <a:ea typeface="Roboto" panose="020B0604020202020204" charset="0"/>
              <a:cs typeface="Segoe UI" panose="020B0502040204020203" pitchFamily="34" charset="0"/>
            </a:endParaRP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uk-UA" sz="1600" kern="1200" dirty="0">
                <a:solidFill>
                  <a:schemeClr val="tx1"/>
                </a:solidFill>
                <a:latin typeface="+mj-lt"/>
                <a:ea typeface="Roboto" panose="020B0604020202020204" charset="0"/>
                <a:cs typeface="Segoe UI" panose="020B0502040204020203" pitchFamily="34" charset="0"/>
              </a:rPr>
              <a:t>Негативний вплив на </a:t>
            </a:r>
            <a:r>
              <a:rPr lang="uk-UA" sz="1600" kern="1200" dirty="0" smtClean="0">
                <a:solidFill>
                  <a:schemeClr val="tx1"/>
                </a:solidFill>
                <a:latin typeface="+mj-lt"/>
                <a:ea typeface="Roboto" panose="020B0604020202020204" charset="0"/>
                <a:cs typeface="Segoe UI" panose="020B0502040204020203" pitchFamily="34" charset="0"/>
              </a:rPr>
              <a:t>фінансовий </a:t>
            </a:r>
            <a:r>
              <a:rPr lang="uk-UA" sz="1600" kern="1200" dirty="0">
                <a:solidFill>
                  <a:schemeClr val="tx1"/>
                </a:solidFill>
                <a:latin typeface="+mj-lt"/>
                <a:ea typeface="Roboto" panose="020B0604020202020204" charset="0"/>
                <a:cs typeface="Segoe UI" panose="020B0502040204020203" pitchFamily="34" charset="0"/>
              </a:rPr>
              <a:t>стан </a:t>
            </a:r>
            <a:r>
              <a:rPr lang="uk-UA" sz="1600" kern="1200" dirty="0" smtClean="0">
                <a:solidFill>
                  <a:schemeClr val="tx1"/>
                </a:solidFill>
                <a:latin typeface="+mj-lt"/>
                <a:ea typeface="Roboto" panose="020B0604020202020204" charset="0"/>
                <a:cs typeface="Segoe UI" panose="020B0502040204020203" pitchFamily="34" charset="0"/>
              </a:rPr>
              <a:t>учасника-виконавця: </a:t>
            </a:r>
            <a:r>
              <a:rPr lang="uk-UA" sz="1600" dirty="0">
                <a:solidFill>
                  <a:schemeClr val="tx1"/>
                </a:solidFill>
                <a:latin typeface="+mj-lt"/>
                <a:ea typeface="Roboto" panose="020B0604020202020204" charset="0"/>
              </a:rPr>
              <a:t>у</a:t>
            </a:r>
            <a:r>
              <a:rPr lang="uk-UA" sz="1600" dirty="0" smtClean="0">
                <a:solidFill>
                  <a:schemeClr val="tx1"/>
                </a:solidFill>
                <a:latin typeface="+mj-lt"/>
                <a:ea typeface="Roboto" panose="020B0604020202020204" charset="0"/>
              </a:rPr>
              <a:t>мови виконання спеціальних обов’язків не забезпечують   покриття економічно обґрунтованих витрат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  <a:latin typeface="+mj-lt"/>
              <a:ea typeface="Roboto" panose="020B0604020202020204" charset="0"/>
            </a:endParaRPr>
          </a:p>
          <a:p>
            <a:pPr marL="285750" indent="-28575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uk-UA" sz="1600" kern="1200" dirty="0" smtClean="0">
                <a:solidFill>
                  <a:schemeClr val="tx1"/>
                </a:solidFill>
                <a:latin typeface="+mj-lt"/>
                <a:ea typeface="Roboto" panose="020B0604020202020204" charset="0"/>
                <a:cs typeface="Segoe UI" panose="020B0502040204020203" pitchFamily="34" charset="0"/>
              </a:rPr>
              <a:t>Недосконалість механізму </a:t>
            </a:r>
            <a:r>
              <a:rPr lang="en-US" sz="1600" kern="1200" dirty="0" smtClean="0">
                <a:solidFill>
                  <a:schemeClr val="tx1"/>
                </a:solidFill>
                <a:latin typeface="+mj-lt"/>
                <a:ea typeface="Roboto" panose="020B0604020202020204" charset="0"/>
                <a:cs typeface="Segoe UI" panose="020B0502040204020203" pitchFamily="34" charset="0"/>
              </a:rPr>
              <a:t>PSO</a:t>
            </a:r>
            <a:r>
              <a:rPr lang="uk-UA" sz="1600" kern="1200" dirty="0" smtClean="0">
                <a:solidFill>
                  <a:schemeClr val="tx1"/>
                </a:solidFill>
                <a:latin typeface="+mj-lt"/>
                <a:ea typeface="Roboto" panose="020B0604020202020204" charset="0"/>
                <a:cs typeface="Segoe UI" panose="020B0502040204020203" pitchFamily="34" charset="0"/>
              </a:rPr>
              <a:t>:</a:t>
            </a:r>
          </a:p>
          <a:p>
            <a:pPr>
              <a:buClrTx/>
            </a:pPr>
            <a:r>
              <a:rPr lang="uk-UA" sz="1600" kern="1200" dirty="0" smtClean="0">
                <a:solidFill>
                  <a:schemeClr val="tx1"/>
                </a:solidFill>
                <a:latin typeface="+mj-lt"/>
                <a:ea typeface="Roboto" panose="020B0604020202020204" charset="0"/>
                <a:cs typeface="Segoe UI" panose="020B0502040204020203" pitchFamily="34" charset="0"/>
              </a:rPr>
              <a:t>     обсяг та умови непропорційні меті задоволення  </a:t>
            </a:r>
          </a:p>
          <a:p>
            <a:pPr>
              <a:buClrTx/>
            </a:pPr>
            <a:r>
              <a:rPr lang="uk-UA" sz="1600" kern="1200" dirty="0">
                <a:solidFill>
                  <a:schemeClr val="tx1"/>
                </a:solidFill>
                <a:latin typeface="+mj-lt"/>
                <a:ea typeface="Roboto" panose="020B0604020202020204" charset="0"/>
                <a:cs typeface="Segoe UI" panose="020B0502040204020203" pitchFamily="34" charset="0"/>
              </a:rPr>
              <a:t> </a:t>
            </a:r>
            <a:r>
              <a:rPr lang="uk-UA" sz="1600" kern="1200" dirty="0" smtClean="0">
                <a:solidFill>
                  <a:schemeClr val="tx1"/>
                </a:solidFill>
                <a:latin typeface="+mj-lt"/>
                <a:ea typeface="Roboto" panose="020B0604020202020204" charset="0"/>
                <a:cs typeface="Segoe UI" panose="020B0502040204020203" pitchFamily="34" charset="0"/>
              </a:rPr>
              <a:t>    правомірного загальносуспільного інтересу та                 </a:t>
            </a:r>
          </a:p>
          <a:p>
            <a:pPr>
              <a:buClrTx/>
            </a:pPr>
            <a:r>
              <a:rPr lang="uk-UA" sz="1600" kern="1200" dirty="0">
                <a:solidFill>
                  <a:schemeClr val="tx1"/>
                </a:solidFill>
                <a:latin typeface="+mj-lt"/>
                <a:ea typeface="Roboto" panose="020B0604020202020204" charset="0"/>
                <a:cs typeface="Segoe UI" panose="020B0502040204020203" pitchFamily="34" charset="0"/>
              </a:rPr>
              <a:t> </a:t>
            </a:r>
            <a:r>
              <a:rPr lang="uk-UA" sz="1600" kern="1200" dirty="0" smtClean="0">
                <a:solidFill>
                  <a:schemeClr val="tx1"/>
                </a:solidFill>
                <a:latin typeface="+mj-lt"/>
                <a:ea typeface="Roboto" panose="020B0604020202020204" charset="0"/>
                <a:cs typeface="Segoe UI" panose="020B0502040204020203" pitchFamily="34" charset="0"/>
              </a:rPr>
              <a:t>    перешкоджають розвитку ринку електричної енергії </a:t>
            </a:r>
          </a:p>
          <a:p>
            <a:pPr>
              <a:lnSpc>
                <a:spcPct val="150000"/>
              </a:lnSpc>
              <a:buClrTx/>
            </a:pPr>
            <a:endParaRPr lang="uk-UA" sz="1500" kern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0" y="197057"/>
            <a:ext cx="9281786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2A3990"/>
                </a:solidFill>
              </a:rPr>
              <a:t>Можливі наслідки для Компанії від виконання </a:t>
            </a:r>
            <a:r>
              <a:rPr lang="en-US" sz="2800" b="1" dirty="0">
                <a:solidFill>
                  <a:srgbClr val="2A3990"/>
                </a:solidFill>
              </a:rPr>
              <a:t>PSO </a:t>
            </a:r>
            <a:endParaRPr sz="2800" b="1" dirty="0">
              <a:solidFill>
                <a:srgbClr val="2A3990"/>
              </a:solidFill>
            </a:endParaRPr>
          </a:p>
        </p:txBody>
      </p:sp>
      <p:sp>
        <p:nvSpPr>
          <p:cNvPr id="4" name="Місце для тексту 3"/>
          <p:cNvSpPr txBox="1">
            <a:spLocks noGrp="1"/>
          </p:cNvSpPr>
          <p:nvPr>
            <p:ph type="body" idx="1"/>
          </p:nvPr>
        </p:nvSpPr>
        <p:spPr>
          <a:xfrm>
            <a:off x="0" y="931335"/>
            <a:ext cx="6187858" cy="313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ru-RU" sz="1600" kern="1200" dirty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Н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едостатність </a:t>
            </a:r>
            <a:r>
              <a:rPr lang="ru-RU" sz="1600" kern="1200" dirty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коштів для покриття виробничих та </a:t>
            </a:r>
            <a:r>
              <a:rPr lang="ru-RU" sz="1600" kern="1200" dirty="0" err="1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експлуатаційних</a:t>
            </a:r>
            <a:r>
              <a:rPr lang="ru-RU" sz="1600" kern="1200" dirty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витрат</a:t>
            </a:r>
            <a:endParaRPr lang="ru-RU" sz="1600" kern="1200" dirty="0">
              <a:solidFill>
                <a:schemeClr val="tx1"/>
              </a:solidFill>
              <a:latin typeface="+mn-lt"/>
              <a:ea typeface="Roboto" panose="020B0604020202020204" charset="0"/>
              <a:cs typeface="Segoe UI" panose="020B0502040204020203" pitchFamily="34" charset="0"/>
              <a:sym typeface="Arial"/>
            </a:endParaRPr>
          </a:p>
          <a:p>
            <a:pPr marL="285750" indent="-28575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uk-UA" sz="1600" kern="1200" dirty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Н</a:t>
            </a:r>
            <a:r>
              <a:rPr lang="uk-UA" sz="1600" kern="1200" dirty="0" smtClean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едостатність </a:t>
            </a:r>
            <a:r>
              <a:rPr lang="uk-UA" sz="1600" kern="1200" dirty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коштів для виконання програм підвищення ядерної та радіаційної безпеки </a:t>
            </a:r>
            <a:r>
              <a:rPr lang="uk-UA" sz="1600" kern="1200" dirty="0" smtClean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АЕС</a:t>
            </a:r>
            <a:endParaRPr lang="uk-UA" sz="1600" kern="1200" dirty="0">
              <a:solidFill>
                <a:schemeClr val="tx1"/>
              </a:solidFill>
              <a:latin typeface="+mn-lt"/>
              <a:ea typeface="Roboto" panose="020B0604020202020204" charset="0"/>
              <a:cs typeface="Segoe UI" panose="020B0502040204020203" pitchFamily="34" charset="0"/>
              <a:sym typeface="Arial"/>
            </a:endParaRPr>
          </a:p>
          <a:p>
            <a:pPr marL="285750" indent="-28575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uk-UA" sz="1600" kern="1200" dirty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Н</a:t>
            </a:r>
            <a:r>
              <a:rPr lang="uk-UA" sz="1600" kern="1200" dirty="0" smtClean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едостатність </a:t>
            </a:r>
            <a:r>
              <a:rPr lang="uk-UA" sz="1600" kern="1200" dirty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коштів для реалізації продовження терміну експлуатації діючих </a:t>
            </a:r>
            <a:r>
              <a:rPr lang="uk-UA" sz="1600" kern="1200" dirty="0" smtClean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енергоблоків</a:t>
            </a:r>
            <a:endParaRPr lang="uk-UA" sz="1600" kern="1200" dirty="0">
              <a:solidFill>
                <a:schemeClr val="tx1"/>
              </a:solidFill>
              <a:latin typeface="+mn-lt"/>
              <a:ea typeface="Roboto" panose="020B0604020202020204" charset="0"/>
              <a:cs typeface="Segoe UI" panose="020B0502040204020203" pitchFamily="34" charset="0"/>
              <a:sym typeface="Arial"/>
            </a:endParaRPr>
          </a:p>
          <a:p>
            <a:pPr marL="285750" indent="-28575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uk-UA" sz="1600" kern="1200" dirty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З</a:t>
            </a:r>
            <a:r>
              <a:rPr lang="uk-UA" sz="1600" kern="1200" dirty="0" smtClean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агроза </a:t>
            </a:r>
            <a:r>
              <a:rPr lang="uk-UA" sz="1600" kern="1200" dirty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невиконання міжнародних та кредитних </a:t>
            </a:r>
            <a:r>
              <a:rPr lang="uk-UA" sz="1600" kern="1200" dirty="0" smtClean="0">
                <a:solidFill>
                  <a:schemeClr val="tx1"/>
                </a:solidFill>
                <a:latin typeface="+mn-lt"/>
                <a:ea typeface="Roboto" panose="020B0604020202020204" charset="0"/>
                <a:cs typeface="Segoe UI" panose="020B0502040204020203" pitchFamily="34" charset="0"/>
                <a:sym typeface="Arial"/>
              </a:rPr>
              <a:t>зобов’язань</a:t>
            </a:r>
            <a:endParaRPr lang="uk-UA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64" y="1197909"/>
            <a:ext cx="23812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0"/>
            <a:ext cx="4043212" cy="513115"/>
          </a:xfrm>
        </p:spPr>
        <p:txBody>
          <a:bodyPr/>
          <a:lstStyle/>
          <a:p>
            <a:r>
              <a:rPr lang="en-US" sz="2800" b="1" dirty="0">
                <a:solidFill>
                  <a:srgbClr val="2A3990"/>
                </a:solidFill>
              </a:rPr>
              <a:t>PSO EU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60" y="58057"/>
            <a:ext cx="776055" cy="513115"/>
          </a:xfrm>
          <a:prstGeom prst="rect">
            <a:avLst/>
          </a:prstGeom>
        </p:spPr>
      </p:pic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196589"/>
              </p:ext>
            </p:extLst>
          </p:nvPr>
        </p:nvGraphicFramePr>
        <p:xfrm>
          <a:off x="411734" y="571172"/>
          <a:ext cx="8732266" cy="4317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7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9184"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n-lt"/>
                        </a:rPr>
                        <a:t>Данія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n-lt"/>
                        </a:rPr>
                        <a:t>Франція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n-lt"/>
                        </a:rPr>
                        <a:t>Словаччина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n-lt"/>
                        </a:rPr>
                        <a:t>Бельгія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n-lt"/>
                        </a:rPr>
                        <a:t>Болгарія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61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Виконавці 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434343"/>
                        </a:buClr>
                        <a:buSzPts val="1800"/>
                        <a:buFont typeface="Roboto"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Roboto"/>
                        </a:rPr>
                        <a:t>Постачальники е/е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Roboto"/>
                        </a:rPr>
                        <a:t>EDF</a:t>
                      </a: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Roboto"/>
                        </a:rPr>
                        <a:t>, ОСП та ОСР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ОСР, ОСП та виробники е/е</a:t>
                      </a:r>
                    </a:p>
                    <a:p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ОСП та постачальники е/е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Постачальники е/е</a:t>
                      </a:r>
                    </a:p>
                    <a:p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252">
                <a:tc rowSpan="2">
                  <a:txBody>
                    <a:bodyPr/>
                    <a:lstStyle/>
                    <a:p>
                      <a:r>
                        <a:rPr lang="uk-UA" sz="1200" dirty="0" smtClean="0">
                          <a:latin typeface="+mn-lt"/>
                        </a:rPr>
                        <a:t>Цілі PSO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399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Roboto"/>
                        </a:rPr>
                        <a:t>Підтримка ВДЕ та ТЕЦ.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A3990"/>
                        </a:solidFill>
                        <a:effectLst/>
                        <a:uLnTx/>
                        <a:uFillTx/>
                        <a:latin typeface="+mn-lt"/>
                        <a:ea typeface="Roboto" panose="020B0604020202020204" charset="0"/>
                        <a:cs typeface="Segoe UI" panose="020B0502040204020203" pitchFamily="34" charset="0"/>
                        <a:sym typeface="Roboto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4717">
                <a:tc vMerge="1">
                  <a:txBody>
                    <a:bodyPr/>
                    <a:lstStyle/>
                    <a:p>
                      <a:endParaRPr lang="uk-UA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3990"/>
                        </a:buClr>
                        <a:buSzPts val="18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З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абезпечення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безпеки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постачання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електричної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енергії</a:t>
                      </a:r>
                      <a:endParaRPr kumimoji="0" lang="uk-U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A3990"/>
                        </a:solidFill>
                        <a:effectLst/>
                        <a:uLnTx/>
                        <a:uFillTx/>
                        <a:latin typeface="+mn-lt"/>
                        <a:ea typeface="Roboto" panose="020B0604020202020204" charset="0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Roboto"/>
                        </a:rPr>
                        <a:t>Забезпечення доступності е/е для побутових споживачів (регульований тариф)</a:t>
                      </a:r>
                    </a:p>
                    <a:p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3990"/>
                        </a:buClr>
                        <a:buSzPts val="1800"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Roboto"/>
                        </a:rPr>
                        <a:t>Фінансування виведення з експлуатації АЕС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3990"/>
                        </a:buClr>
                        <a:buSzPts val="1800"/>
                        <a:buFontTx/>
                        <a:buNone/>
                        <a:tabLst/>
                        <a:defRPr/>
                      </a:pPr>
                      <a:endParaRPr kumimoji="0" lang="uk-U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A3990"/>
                        </a:solidFill>
                        <a:effectLst/>
                        <a:uLnTx/>
                        <a:uFillTx/>
                        <a:latin typeface="+mn-lt"/>
                        <a:ea typeface="Roboto" panose="020B0604020202020204" charset="0"/>
                        <a:cs typeface="Segoe UI" panose="020B0502040204020203" pitchFamily="34" charset="0"/>
                        <a:sym typeface="Roboto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3990"/>
                        </a:buClr>
                        <a:buSzPts val="1800"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Roboto"/>
                        </a:rPr>
                        <a:t>Фінансування будівництва нових ядерних установок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200" dirty="0" smtClean="0">
                        <a:latin typeface="+mn-lt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dirty="0" err="1" smtClean="0">
                          <a:latin typeface="+mn-lt"/>
                        </a:rPr>
                        <a:t>Компенсація</a:t>
                      </a:r>
                      <a:r>
                        <a:rPr lang="ru-RU" sz="1200" dirty="0" smtClean="0">
                          <a:latin typeface="+mn-lt"/>
                        </a:rPr>
                        <a:t> </a:t>
                      </a:r>
                      <a:r>
                        <a:rPr lang="ru-RU" sz="1200" dirty="0" err="1" smtClean="0">
                          <a:latin typeface="+mn-lt"/>
                        </a:rPr>
                        <a:t>технологічних</a:t>
                      </a:r>
                      <a:r>
                        <a:rPr lang="ru-RU" sz="1200" dirty="0" smtClean="0">
                          <a:latin typeface="+mn-lt"/>
                        </a:rPr>
                        <a:t> </a:t>
                      </a:r>
                      <a:r>
                        <a:rPr lang="ru-RU" sz="1200" dirty="0" err="1" smtClean="0">
                          <a:latin typeface="+mn-lt"/>
                        </a:rPr>
                        <a:t>витрат</a:t>
                      </a:r>
                      <a:r>
                        <a:rPr lang="ru-RU" sz="1200" dirty="0" smtClean="0">
                          <a:latin typeface="+mn-lt"/>
                        </a:rPr>
                        <a:t> </a:t>
                      </a:r>
                      <a:r>
                        <a:rPr lang="ru-RU" sz="1200" dirty="0" err="1" smtClean="0">
                          <a:latin typeface="+mn-lt"/>
                        </a:rPr>
                        <a:t>електричної</a:t>
                      </a:r>
                      <a:r>
                        <a:rPr lang="ru-RU" sz="1200" dirty="0" smtClean="0">
                          <a:latin typeface="+mn-lt"/>
                        </a:rPr>
                        <a:t> </a:t>
                      </a:r>
                      <a:r>
                        <a:rPr lang="ru-RU" sz="1200" dirty="0" err="1" smtClean="0">
                          <a:latin typeface="+mn-lt"/>
                        </a:rPr>
                        <a:t>енергії</a:t>
                      </a:r>
                      <a:r>
                        <a:rPr lang="ru-RU" sz="1200" dirty="0" smtClean="0">
                          <a:latin typeface="+mn-lt"/>
                        </a:rPr>
                        <a:t> на </a:t>
                      </a:r>
                      <a:r>
                        <a:rPr lang="ru-RU" sz="1200" dirty="0" err="1" smtClean="0">
                          <a:latin typeface="+mn-lt"/>
                        </a:rPr>
                        <a:t>її</a:t>
                      </a:r>
                      <a:r>
                        <a:rPr lang="ru-RU" sz="1200" dirty="0" smtClean="0">
                          <a:latin typeface="+mn-lt"/>
                        </a:rPr>
                        <a:t> передачу </a:t>
                      </a:r>
                      <a:r>
                        <a:rPr lang="ru-RU" sz="1200" dirty="0" err="1" smtClean="0">
                          <a:latin typeface="+mn-lt"/>
                        </a:rPr>
                        <a:t>електричними</a:t>
                      </a:r>
                      <a:r>
                        <a:rPr lang="ru-RU" sz="1200" dirty="0" smtClean="0">
                          <a:latin typeface="+mn-lt"/>
                        </a:rPr>
                        <a:t> мережами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Забезпечення доступності е/е для побутових споживачів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Tx/>
                        <a:buNone/>
                        <a:tabLst/>
                        <a:defRPr/>
                      </a:pPr>
                      <a:endParaRPr kumimoji="0" lang="uk-U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A3990"/>
                        </a:solidFill>
                        <a:effectLst/>
                        <a:uLnTx/>
                        <a:uFillTx/>
                        <a:latin typeface="+mn-lt"/>
                        <a:ea typeface="Roboto" panose="020B0604020202020204" charset="0"/>
                        <a:cs typeface="Segoe UI" panose="020B0502040204020203" pitchFamily="34" charset="0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Фінансування підключення морських </a:t>
                      </a:r>
                      <a:r>
                        <a:rPr kumimoji="0" lang="uk-UA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вітрогенераторних</a:t>
                      </a: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 парків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Tx/>
                        <a:buNone/>
                        <a:tabLst/>
                        <a:defRPr/>
                      </a:pPr>
                      <a:endParaRPr kumimoji="0" lang="uk-U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A3990"/>
                        </a:solidFill>
                        <a:effectLst/>
                        <a:uLnTx/>
                        <a:uFillTx/>
                        <a:latin typeface="+mn-lt"/>
                        <a:ea typeface="Roboto" panose="020B0604020202020204" charset="0"/>
                        <a:cs typeface="Segoe UI" panose="020B0502040204020203" pitchFamily="34" charset="0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Забезпечення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безпеки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постачання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електричної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Arial"/>
                        </a:rPr>
                        <a:t>енергії</a:t>
                      </a: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A3990"/>
                          </a:solidFill>
                          <a:effectLst/>
                          <a:uLnTx/>
                          <a:uFillTx/>
                          <a:latin typeface="+mn-lt"/>
                          <a:ea typeface="Roboto" panose="020B0604020202020204" charset="0"/>
                          <a:cs typeface="Segoe UI" panose="020B0502040204020203" pitchFamily="34" charset="0"/>
                          <a:sym typeface="Roboto"/>
                        </a:rPr>
                        <a:t>Забезпечення доступності е/е для побутових споживачів</a:t>
                      </a:r>
                    </a:p>
                    <a:p>
                      <a:pPr>
                        <a:buFontTx/>
                        <a:buNone/>
                      </a:pPr>
                      <a:endParaRPr lang="uk-UA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42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uk-UA" sz="5400" b="1" dirty="0" smtClean="0">
                <a:solidFill>
                  <a:srgbClr val="2A3990"/>
                </a:solidFill>
                <a:latin typeface="+mn-lt"/>
              </a:rPr>
              <a:t>Дякую </a:t>
            </a:r>
            <a:r>
              <a:rPr lang="uk-UA" sz="5400" b="1" dirty="0">
                <a:solidFill>
                  <a:srgbClr val="2A3990"/>
                </a:solidFill>
                <a:latin typeface="+mn-lt"/>
              </a:rPr>
              <a:t>за увагу!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410</Words>
  <Application>Microsoft Office PowerPoint</Application>
  <PresentationFormat>Екран (16:9)</PresentationFormat>
  <Paragraphs>72</Paragraphs>
  <Slides>9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Times New Roman</vt:lpstr>
      <vt:lpstr>Arial</vt:lpstr>
      <vt:lpstr>Roboto</vt:lpstr>
      <vt:lpstr>Wingdings</vt:lpstr>
      <vt:lpstr>Calibri</vt:lpstr>
      <vt:lpstr>Segoe UI</vt:lpstr>
      <vt:lpstr>Geometric</vt:lpstr>
      <vt:lpstr>Енергоатом в умовах нового ринку електричної енергії: очікування та реалії</vt:lpstr>
      <vt:lpstr>Державне підприємство «Національна атомна енергогенеруюча компанія «ЕНЕРГОАТОМ»  </vt:lpstr>
      <vt:lpstr>        Ринок єдиного покупця </vt:lpstr>
      <vt:lpstr>Новий ринок електроенергії</vt:lpstr>
      <vt:lpstr>PSO, яким воно має бути</vt:lpstr>
      <vt:lpstr>     PSO, яким воно є </vt:lpstr>
      <vt:lpstr>Можливі наслідки для Компанії від виконання PSO </vt:lpstr>
      <vt:lpstr>PSO EU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Енергоатом в умовах нового ринку електричної енергії: очікування та реалії</dc:title>
  <dc:creator>Дудченко Вікторія Георгіївна</dc:creator>
  <cp:lastModifiedBy>Дудченко Вікторія Георгіївна</cp:lastModifiedBy>
  <cp:revision>60</cp:revision>
  <cp:lastPrinted>2019-11-05T13:40:07Z</cp:lastPrinted>
  <dcterms:modified xsi:type="dcterms:W3CDTF">2019-11-05T14:19:03Z</dcterms:modified>
</cp:coreProperties>
</file>